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notesMasterIdLst>
    <p:notesMasterId r:id="rId14"/>
  </p:notesMasterIdLst>
  <p:sldIdLst>
    <p:sldId id="256" r:id="rId2"/>
    <p:sldId id="257" r:id="rId3"/>
    <p:sldId id="259" r:id="rId4"/>
    <p:sldId id="275" r:id="rId5"/>
    <p:sldId id="262" r:id="rId6"/>
    <p:sldId id="273" r:id="rId7"/>
    <p:sldId id="265" r:id="rId8"/>
    <p:sldId id="266" r:id="rId9"/>
    <p:sldId id="269" r:id="rId10"/>
    <p:sldId id="267" r:id="rId11"/>
    <p:sldId id="274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bha Pandurangi" initials="V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0"/>
    <p:restoredTop sz="94718"/>
  </p:normalViewPr>
  <p:slideViewPr>
    <p:cSldViewPr snapToGrid="0" snapToObjects="1">
      <p:cViewPr>
        <p:scale>
          <a:sx n="88" d="100"/>
          <a:sy n="88" d="100"/>
        </p:scale>
        <p:origin x="1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56F0-FC79-D246-8E37-4560667B7090}" type="datetimeFigureOut">
              <a:rPr lang="en-US" smtClean="0"/>
              <a:t>12/8/16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1485C-4EB0-1343-AD41-BE27C391B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8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1485C-4EB0-1343-AD41-BE27C391B8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7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1485C-4EB0-1343-AD41-BE27C391B8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0742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0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8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71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2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5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1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14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30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41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Visualization of Encryption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Vibha Pandurangi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8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key </a:t>
            </a:r>
            <a:r>
              <a:rPr lang="en-US" dirty="0" smtClean="0"/>
              <a:t>Encryption (simplified)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258" y="2084832"/>
            <a:ext cx="9974944" cy="4224528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Based on one-way functions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Easy one way, hard to reverse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Modular arithmetic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Allows for encryption without sharing key beforehand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Asymmetric cryptography: uses public and private keys to share information (key-pair)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One to encrypt, other to decrypt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Lock box example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Goal</a:t>
            </a:r>
            <a:r>
              <a:rPr lang="en-US" dirty="0"/>
              <a:t>: Party A and Party B have a secure private </a:t>
            </a:r>
            <a:r>
              <a:rPr lang="en-US" dirty="0" smtClean="0"/>
              <a:t>key, </a:t>
            </a:r>
            <a:r>
              <a:rPr lang="en-US" dirty="0"/>
              <a:t>with which they could exchange information, without having shared the key beforehand</a:t>
            </a:r>
          </a:p>
          <a:p>
            <a:pPr>
              <a:buFont typeface="Arial" charset="0"/>
              <a:buChar char="•"/>
            </a:pPr>
            <a:r>
              <a:rPr lang="en-US" dirty="0"/>
              <a:t>Public key known to </a:t>
            </a:r>
            <a:r>
              <a:rPr lang="en-US" dirty="0" smtClean="0"/>
              <a:t>everyone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Extremely difficult or impossible to derive private key from public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4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the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Model </a:t>
            </a:r>
            <a:r>
              <a:rPr lang="en-US" dirty="0"/>
              <a:t>of one-way function through colors: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Easy to mix two colors together to get a new color (blue + yellow = green)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Hard to reverse to find exact original </a:t>
            </a:r>
            <a:r>
              <a:rPr lang="en-US" dirty="0" smtClean="0"/>
              <a:t>colors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Initial state: Two parties have their own secret private colors (private keys)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Secret even to each other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End goal: Secretly create a private color both parties have access to (the key to the encryption)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Presents the concept of creating the secret private key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Developments and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Increased user-interaction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Current: Only displays shift of 3 (and multiples of 3)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Allow user to input their shift and then reset, or choose their own key word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Translation to JavaScript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Facilitate the user interaction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More visible spin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Subtle right now (</a:t>
            </a:r>
            <a:r>
              <a:rPr lang="en-US" dirty="0" err="1" smtClean="0"/>
              <a:t>VPython</a:t>
            </a:r>
            <a:r>
              <a:rPr lang="en-US" dirty="0" smtClean="0"/>
              <a:t> labels)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Expanding the Public-Key Encryption visualization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Develop the current idea/RTICA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Cover the rest of PKE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22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 I: Caesar Cipher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1809061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Mono-alphabetic shift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 </a:t>
            </a:r>
            <a:r>
              <a:rPr lang="en-US" dirty="0" smtClean="0"/>
              <a:t>shift </a:t>
            </a:r>
            <a:r>
              <a:rPr lang="en-US" dirty="0" smtClean="0"/>
              <a:t>known in advance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Works </a:t>
            </a:r>
            <a:r>
              <a:rPr lang="en-US" dirty="0" smtClean="0"/>
              <a:t>with modulo 26 (shift of 33: 33%26 = 7)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Broken through frequency analysis</a:t>
            </a: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27" y="2909074"/>
            <a:ext cx="4609153" cy="3687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3844" t="50896" r="9342" b="24267"/>
          <a:stretch/>
        </p:blipFill>
        <p:spPr>
          <a:xfrm>
            <a:off x="-8053" y="4903748"/>
            <a:ext cx="7257866" cy="1603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09600" y="5466080"/>
            <a:ext cx="667657" cy="615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58157" y="5466080"/>
            <a:ext cx="667657" cy="615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06714" y="5463758"/>
            <a:ext cx="667657" cy="615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15" y="90158"/>
            <a:ext cx="3425371" cy="31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II: Polyalphabetic </a:t>
            </a:r>
            <a:r>
              <a:rPr lang="en-US" dirty="0" smtClean="0"/>
              <a:t>Cipher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71" y="1845201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Uses </a:t>
            </a:r>
            <a:r>
              <a:rPr lang="en-US" dirty="0" smtClean="0"/>
              <a:t>a secret shift word rather than a singular shift key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Multiple shift instead of single shift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Main concept: multiple Caesar Ciphers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Decrypted through: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Determine length of key word (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Frequency analysis/cracking </a:t>
            </a:r>
            <a:r>
              <a:rPr lang="en-US" i="1" dirty="0" smtClean="0"/>
              <a:t>n</a:t>
            </a:r>
            <a:r>
              <a:rPr lang="en-US" dirty="0" smtClean="0"/>
              <a:t> Caesar Ciphers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Longer shift word = more time consuming to </a:t>
            </a:r>
            <a:r>
              <a:rPr lang="en-US" dirty="0" smtClean="0"/>
              <a:t>break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62" y="2336800"/>
            <a:ext cx="518243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Poly-alphabetic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850571"/>
            <a:ext cx="9720073" cy="40233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1. Check all</a:t>
            </a:r>
          </a:p>
          <a:p>
            <a:r>
              <a:rPr lang="en-US" dirty="0" smtClean="0"/>
              <a:t>TEKLUSTSUSMVRRTUPOFPLEWDA </a:t>
            </a:r>
            <a:r>
              <a:rPr lang="en-US" dirty="0"/>
              <a:t>RWZSRTZEHHWBEKJMRMLXCTKMV XYOOFIGSMPNLXIQSMPMLTJMDX TUCUVMRWLDOYMUCXYOOKYASBC QBEHOKALMRMIUBELARUWUNVON AZIQAKKBOPLDBXHZAZLMNMPHI KHXGEPFTXYTOPJAOEPETAHFIY ATILTQSLHSEPHELHUSEKATILD </a:t>
            </a:r>
            <a:r>
              <a:rPr lang="en-US" dirty="0" smtClean="0"/>
              <a:t>AUEKIOKR</a:t>
            </a:r>
          </a:p>
          <a:p>
            <a:r>
              <a:rPr lang="en-US" dirty="0" smtClean="0"/>
              <a:t>2.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E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L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/>
              <a:t>STSUSMVRRTUPOFPLEWDA RWZSRTZEHHWBEKJMRMLXCTKMV XYOOFIGSMPNLXIQSMPMLTJMDX TUCUVMRWLDOYMUCXYOOKYASBC QBEHOKALMRMIUBELARUWUNVON AZIQAKKBOPLDBXHZAZLMNMPHI KHXGEPFTXYTOPJAOEPETAHFIY ATILTQSLHSEPHELHUSEKATILD </a:t>
            </a:r>
            <a:r>
              <a:rPr lang="en-US" dirty="0" smtClean="0"/>
              <a:t>AUEKIOKR</a:t>
            </a:r>
          </a:p>
          <a:p>
            <a:r>
              <a:rPr lang="en-US" dirty="0" smtClean="0"/>
              <a:t>3.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/>
              <a:t>EK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US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SUSMVRRTUPOFPLEWDA </a:t>
            </a:r>
            <a:r>
              <a:rPr lang="en-US" dirty="0"/>
              <a:t>RWZSRTZEHHWBEKJMRMLXCTKMV XYOOFIGSMPNLXIQSMPMLTJMDX TUCUVMRWLDOYMUCXYOOKYASBC QBEHOKALMRMIUBELARUWUNVON AZIQAKKBOPLDBXHZAZLMNMPHI KHXGEPFTXYTOPJAOEPETAHFIY ATILTQSLHSEPHELHUSEKATILD </a:t>
            </a:r>
            <a:r>
              <a:rPr lang="en-US" dirty="0" smtClean="0"/>
              <a:t>AUEKIOKR</a:t>
            </a:r>
          </a:p>
          <a:p>
            <a:r>
              <a:rPr lang="en-US" dirty="0"/>
              <a:t>e</a:t>
            </a:r>
            <a:r>
              <a:rPr lang="en-US" dirty="0" smtClean="0"/>
              <a:t>tc. until the frequency distribution matches the standard one for the English language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Enigma Encryption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14" y="1952172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Rotor encryption machine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Goal </a:t>
            </a:r>
            <a:r>
              <a:rPr lang="en-US" dirty="0" smtClean="0"/>
              <a:t>of encryption technology during WWII for Germany was to automate the one-time pad using an encryption machine in order to be able to plan and execute surprise attacks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Ideally: machine will accept an input letter, apply a random shift, and output the encrypted </a:t>
            </a:r>
            <a:r>
              <a:rPr lang="en-US" dirty="0" smtClean="0"/>
              <a:t>letter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Failed because of human error in randomizing the initial position of the rotors and design error that caused uneven frequency distribution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183" y="695096"/>
            <a:ext cx="3771935" cy="502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86" y="1745454"/>
            <a:ext cx="6440714" cy="32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Perfect Secrecy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14" y="1857829"/>
            <a:ext cx="9720073" cy="4553131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Result of randomness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Problem: Long keys have to be shared in advance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Development of pseudo-randomness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Algorithm for </a:t>
            </a:r>
            <a:r>
              <a:rPr lang="en-US" dirty="0"/>
              <a:t>m</a:t>
            </a:r>
            <a:r>
              <a:rPr lang="en-US" dirty="0" smtClean="0"/>
              <a:t>iddle squares method: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Select random number called “seed”, which is provided as input to the calculation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Seed*Seed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Output = middle of this result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Difference between true randomness and pseudo-randomness: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Pseudo-randomness must eventually repeat (called the </a:t>
            </a:r>
            <a:r>
              <a:rPr lang="en-US" dirty="0" smtClean="0"/>
              <a:t>“period</a:t>
            </a:r>
            <a:r>
              <a:rPr lang="en-US" dirty="0" smtClean="0"/>
              <a:t>’)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imited by length of initial seed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With pseudo-randomness, there are many sequences that cannot </a:t>
            </a:r>
            <a:r>
              <a:rPr lang="en-US" dirty="0" smtClean="0"/>
              <a:t>occur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Next result based on the previous one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Shrink the key space into much smaller seed space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Must be impractical for a computer to search through all seeds</a:t>
            </a:r>
          </a:p>
        </p:txBody>
      </p:sp>
    </p:spTree>
    <p:extLst>
      <p:ext uri="{BB962C8B-B14F-4D97-AF65-F5344CB8AC3E}">
        <p14:creationId xmlns:p14="http://schemas.microsoft.com/office/powerpoint/2010/main" val="4115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Theorem of Arithmetic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lang="en-US" dirty="0" smtClean="0"/>
                  <a:t>Numbers are split into two categories: primes vs. composites</a:t>
                </a:r>
                <a:endParaRPr lang="en-US" dirty="0"/>
              </a:p>
              <a:p>
                <a:pPr>
                  <a:buFont typeface="Arial" charset="0"/>
                  <a:buChar char="•"/>
                </a:pPr>
                <a:r>
                  <a:rPr lang="en-US" dirty="0" err="1" smtClean="0"/>
                  <a:t>Ulam</a:t>
                </a:r>
                <a:r>
                  <a:rPr lang="en-US" dirty="0" smtClean="0"/>
                  <a:t> spiral: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 smtClean="0"/>
                  <a:t>Pattern of primes goes on forever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dirty="0" smtClean="0"/>
                  <a:t>Every non-prime number can be broken down into smaller prime numbers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dirty="0" smtClean="0"/>
                  <a:t>Euclid knew that every number could be expressed as a group of small primes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dirty="0" smtClean="0"/>
                  <a:t>Prime factorizations are </a:t>
                </a:r>
                <a:r>
                  <a:rPr lang="en-US" b="1" dirty="0" smtClean="0"/>
                  <a:t>unique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 smtClean="0"/>
                  <a:t>For every integer, there is one collection of primes that compose it </a:t>
                </a:r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2∗3∗5</m:t>
                    </m:r>
                    <m:r>
                      <a:rPr lang="is-IS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30 </m:t>
                    </m:r>
                  </m:oMath>
                </a14:m>
                <a:endParaRPr lang="en-US" dirty="0" smtClean="0"/>
              </a:p>
              <a:p>
                <a:pPr lvl="2">
                  <a:buFont typeface="Arial" charset="0"/>
                  <a:buChar char="•"/>
                </a:pPr>
                <a:r>
                  <a:rPr lang="en-US" dirty="0" smtClean="0"/>
                  <a:t>No other combination of primes will result in 30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91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686" y="4458392"/>
            <a:ext cx="3942969" cy="2220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858" y="585216"/>
            <a:ext cx="2833914" cy="28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585216"/>
            <a:ext cx="9861586" cy="55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7832</TotalTime>
  <Words>648</Words>
  <Application>Microsoft Macintosh PowerPoint</Application>
  <PresentationFormat>Widescreen</PresentationFormat>
  <Paragraphs>86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Cambria Math</vt:lpstr>
      <vt:lpstr>Tw Cen MT</vt:lpstr>
      <vt:lpstr>Tw Cen MT Condensed</vt:lpstr>
      <vt:lpstr>Wingdings 3</vt:lpstr>
      <vt:lpstr>Arial</vt:lpstr>
      <vt:lpstr>Integral</vt:lpstr>
      <vt:lpstr>Visualization of Encryption</vt:lpstr>
      <vt:lpstr>Part I: Caesar Cipher</vt:lpstr>
      <vt:lpstr>Part II: Polyalphabetic Cipher</vt:lpstr>
      <vt:lpstr>Breaking Poly-alphabetic</vt:lpstr>
      <vt:lpstr>Enigma Encryption Machine</vt:lpstr>
      <vt:lpstr>PowerPoint Presentation</vt:lpstr>
      <vt:lpstr>Perfect Secrecy</vt:lpstr>
      <vt:lpstr>Fundamental Theorem of Arithmetic </vt:lpstr>
      <vt:lpstr>PowerPoint Presentation</vt:lpstr>
      <vt:lpstr>Public key Encryption (simplified)</vt:lpstr>
      <vt:lpstr>Visualization of the concept</vt:lpstr>
      <vt:lpstr>Future Developments and Improvements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 of Encryption</dc:title>
  <dc:creator>Vibha Pandurangi</dc:creator>
  <cp:lastModifiedBy>Vibha Pandurangi</cp:lastModifiedBy>
  <cp:revision>41</cp:revision>
  <dcterms:created xsi:type="dcterms:W3CDTF">2016-11-05T22:28:37Z</dcterms:created>
  <dcterms:modified xsi:type="dcterms:W3CDTF">2016-12-09T03:25:21Z</dcterms:modified>
</cp:coreProperties>
</file>