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hyperlink" Target="../../../Users/Roaster/Desktop/First.pdf" TargetMode="Externa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First.py" TargetMode="Externa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hyperlink" Target="../../../Users/Roaster/Desktop/Second.pdf" TargetMode="Externa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hyperlink" Target="Second.py" TargetMode="Externa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hyperlink" Target="../../../Users/Roaster/Desktop/Second2.pdf" TargetMode="Externa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hyperlink" Target="Second2.py" TargetMode="External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Kepler’s Laws: </a:t>
            </a:r>
            <a:br>
              <a:rPr lang="en-US" dirty="0"/>
            </a:br>
            <a:r>
              <a:rPr lang="en-US" dirty="0"/>
              <a:t>Universal or Not?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Jake Ribich</a:t>
            </a:r>
          </a:p>
        </p:txBody>
      </p:sp>
    </p:spTree>
    <p:extLst>
      <p:ext uri="{BB962C8B-B14F-4D97-AF65-F5344CB8AC3E}">
        <p14:creationId xmlns:p14="http://schemas.microsoft.com/office/powerpoint/2010/main" val="1753452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values available for the second law</a:t>
            </a:r>
          </a:p>
          <a:p>
            <a:r>
              <a:rPr lang="en-US" dirty="0"/>
              <a:t>Figure out how to create a third law</a:t>
            </a:r>
          </a:p>
          <a:p>
            <a:r>
              <a:rPr lang="en-US" dirty="0"/>
              <a:t>Better calculation and display of numbers</a:t>
            </a:r>
          </a:p>
        </p:txBody>
      </p:sp>
    </p:spTree>
    <p:extLst>
      <p:ext uri="{BB962C8B-B14F-4D97-AF65-F5344CB8AC3E}">
        <p14:creationId xmlns:p14="http://schemas.microsoft.com/office/powerpoint/2010/main" val="1277997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and History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651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8" name="Rectangle 6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9" name="Picture 68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70" name="Rectangle 6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2" name="Picture 71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73" name="Rectangle 7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geocentricity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93085" y="979552"/>
            <a:ext cx="5629268" cy="4892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sz="2400"/>
              <a:t>The Typical Human Ego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3656289" cy="3599316"/>
          </a:xfrm>
        </p:spPr>
        <p:txBody>
          <a:bodyPr>
            <a:normAutofit/>
          </a:bodyPr>
          <a:lstStyle/>
          <a:p>
            <a:r>
              <a:rPr lang="en-US" sz="2800" dirty="0"/>
              <a:t>The earth is the center of the universe</a:t>
            </a:r>
          </a:p>
          <a:p>
            <a:pPr lvl="1"/>
            <a:r>
              <a:rPr lang="en-US" sz="2800" dirty="0"/>
              <a:t>Everything is rotating around us</a:t>
            </a:r>
          </a:p>
          <a:p>
            <a:pPr lvl="1"/>
            <a:r>
              <a:rPr lang="en-US" sz="2800" dirty="0"/>
              <a:t>The ground isn’t going anywhere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17793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Uphill Battle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Nicolaus Copernicus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On the Revolutions of the Heavenly Spheres </a:t>
            </a:r>
            <a:r>
              <a:rPr lang="en-US" dirty="0"/>
              <a:t>– 1543</a:t>
            </a:r>
          </a:p>
          <a:p>
            <a:pPr lvl="1"/>
            <a:r>
              <a:rPr lang="en-US" dirty="0"/>
              <a:t>Earth revolves around the sun</a:t>
            </a:r>
          </a:p>
          <a:p>
            <a:r>
              <a:rPr lang="en-US" dirty="0"/>
              <a:t>Couldn’t be justified better than Geocentrism </a:t>
            </a:r>
          </a:p>
          <a:p>
            <a:r>
              <a:rPr lang="en-US" dirty="0"/>
              <a:t>Went against scientific, religious, and philosophical beliefs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Galileo Galilei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The moon has craters</a:t>
            </a:r>
          </a:p>
          <a:p>
            <a:pPr lvl="1"/>
            <a:r>
              <a:rPr lang="en-US" dirty="0"/>
              <a:t>Earth isn’t special</a:t>
            </a:r>
          </a:p>
          <a:p>
            <a:r>
              <a:rPr lang="en-US" dirty="0"/>
              <a:t>Venus goes through phases</a:t>
            </a:r>
          </a:p>
          <a:p>
            <a:pPr lvl="1"/>
            <a:r>
              <a:rPr lang="en-US" dirty="0"/>
              <a:t>More than one day orbits</a:t>
            </a:r>
          </a:p>
          <a:p>
            <a:r>
              <a:rPr lang="en-US" dirty="0"/>
              <a:t>Jupiter has moons</a:t>
            </a:r>
          </a:p>
          <a:p>
            <a:pPr lvl="1"/>
            <a:r>
              <a:rPr lang="en-US" dirty="0"/>
              <a:t>Moving celestial bodies </a:t>
            </a:r>
            <a:r>
              <a:rPr lang="en-US" b="1" dirty="0"/>
              <a:t>can </a:t>
            </a:r>
            <a:r>
              <a:rPr lang="en-US" dirty="0"/>
              <a:t>have orbiting bodies as well</a:t>
            </a:r>
          </a:p>
        </p:txBody>
      </p:sp>
    </p:spTree>
    <p:extLst>
      <p:ext uri="{BB962C8B-B14F-4D97-AF65-F5344CB8AC3E}">
        <p14:creationId xmlns:p14="http://schemas.microsoft.com/office/powerpoint/2010/main" val="932440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Uphill Battle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Johannes Kepler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/>
              <a:t>The orbits are elliptical</a:t>
            </a:r>
          </a:p>
          <a:p>
            <a:r>
              <a:rPr lang="en-US" dirty="0"/>
              <a:t>Analyzed data</a:t>
            </a:r>
          </a:p>
          <a:p>
            <a:pPr lvl="1"/>
            <a:r>
              <a:rPr lang="en-US" dirty="0"/>
              <a:t>Came up with extremely accurate patterns</a:t>
            </a:r>
          </a:p>
          <a:p>
            <a:r>
              <a:rPr lang="en-US" dirty="0"/>
              <a:t>Kepler’s </a:t>
            </a:r>
            <a:r>
              <a:rPr lang="en-US" i="1" dirty="0"/>
              <a:t>Laws of Planetary Motion </a:t>
            </a:r>
            <a:r>
              <a:rPr lang="en-US" dirty="0"/>
              <a:t>- 1619</a:t>
            </a:r>
            <a:endParaRPr lang="en-US" i="1" dirty="0"/>
          </a:p>
          <a:p>
            <a:r>
              <a:rPr lang="en-US" dirty="0"/>
              <a:t>Still wasn’t quite enough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Isaac Newton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Universal Law of Gravitation - 1687</a:t>
            </a:r>
          </a:p>
          <a:p>
            <a:r>
              <a:rPr lang="en-US" dirty="0"/>
              <a:t>Mathematically derived Kepler’s laws</a:t>
            </a:r>
          </a:p>
          <a:p>
            <a:pPr lvl="1"/>
            <a:r>
              <a:rPr lang="en-US" dirty="0"/>
              <a:t>Much more believable when backed by math</a:t>
            </a:r>
          </a:p>
          <a:p>
            <a:r>
              <a:rPr lang="en-US" dirty="0"/>
              <a:t>Still wasn’t until 1838 until all of Copernicus’ assumptions were confirmed</a:t>
            </a:r>
          </a:p>
        </p:txBody>
      </p:sp>
    </p:spTree>
    <p:extLst>
      <p:ext uri="{BB962C8B-B14F-4D97-AF65-F5344CB8AC3E}">
        <p14:creationId xmlns:p14="http://schemas.microsoft.com/office/powerpoint/2010/main" val="1410326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Project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 + 1 Laws Illustrated</a:t>
            </a:r>
          </a:p>
        </p:txBody>
      </p:sp>
    </p:spTree>
    <p:extLst>
      <p:ext uri="{BB962C8B-B14F-4D97-AF65-F5344CB8AC3E}">
        <p14:creationId xmlns:p14="http://schemas.microsoft.com/office/powerpoint/2010/main" val="43008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 with this program:</a:t>
            </a:r>
          </a:p>
          <a:p>
            <a:pPr lvl="1"/>
            <a:r>
              <a:rPr lang="en-US" dirty="0"/>
              <a:t>Illustrate the elliptical orbit that planets follow</a:t>
            </a:r>
          </a:p>
          <a:p>
            <a:pPr lvl="1"/>
            <a:r>
              <a:rPr lang="en-US" dirty="0"/>
              <a:t>Allow for some user interaction</a:t>
            </a:r>
          </a:p>
          <a:p>
            <a:pPr lvl="1"/>
            <a:r>
              <a:rPr lang="en-US" dirty="0"/>
              <a:t>Better understand how to make trails and curves</a:t>
            </a:r>
          </a:p>
          <a:p>
            <a:endParaRPr lang="en-US" dirty="0"/>
          </a:p>
        </p:txBody>
      </p:sp>
      <p:graphicFrame>
        <p:nvGraphicFramePr>
          <p:cNvPr id="5" name="Object 4">
            <a:hlinkClick r:id="rId3" action="ppaction://hlinkfile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181360"/>
              </p:ext>
            </p:extLst>
          </p:nvPr>
        </p:nvGraphicFramePr>
        <p:xfrm>
          <a:off x="4174734" y="4648752"/>
          <a:ext cx="1312517" cy="12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Packager Shell Object" showAsIcon="1" r:id="rId4" imgW="498600" imgH="488520" progId="Package">
                  <p:embed/>
                </p:oleObj>
              </mc:Choice>
              <mc:Fallback>
                <p:oleObj name="Packager Shell Object" showAsIcon="1" r:id="rId4" imgW="498600" imgH="4885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74734" y="4648752"/>
                        <a:ext cx="1312517" cy="1287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hlinkClick r:id="rId6" action="ppaction://hlinkfile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535308"/>
              </p:ext>
            </p:extLst>
          </p:nvPr>
        </p:nvGraphicFramePr>
        <p:xfrm>
          <a:off x="6280585" y="4648752"/>
          <a:ext cx="1073421" cy="12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Packager Shell Object" showAsIcon="1" r:id="rId7" imgW="435240" imgH="488520" progId="Package">
                  <p:embed/>
                </p:oleObj>
              </mc:Choice>
              <mc:Fallback>
                <p:oleObj name="Packager Shell Object" showAsIcon="1" r:id="rId7" imgW="435240" imgH="4885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80585" y="4648752"/>
                        <a:ext cx="1073421" cy="1287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5940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 with this program:</a:t>
            </a:r>
          </a:p>
          <a:p>
            <a:pPr lvl="1"/>
            <a:r>
              <a:rPr lang="en-US" dirty="0"/>
              <a:t>Illustrate constant areal velocity</a:t>
            </a:r>
          </a:p>
          <a:p>
            <a:pPr lvl="1"/>
            <a:r>
              <a:rPr lang="en-US" dirty="0"/>
              <a:t>Provide a wide range of orbits for demonstration</a:t>
            </a:r>
          </a:p>
          <a:p>
            <a:pPr lvl="1"/>
            <a:r>
              <a:rPr lang="en-US" dirty="0"/>
              <a:t>Better use of trail and curve functions</a:t>
            </a:r>
          </a:p>
        </p:txBody>
      </p:sp>
      <p:graphicFrame>
        <p:nvGraphicFramePr>
          <p:cNvPr id="4" name="Object 3">
            <a:hlinkClick r:id="rId3" action="ppaction://hlinkfile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710612"/>
              </p:ext>
            </p:extLst>
          </p:nvPr>
        </p:nvGraphicFramePr>
        <p:xfrm>
          <a:off x="3983203" y="4671298"/>
          <a:ext cx="1782344" cy="1264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Packager Shell Object" showAsIcon="1" r:id="rId4" imgW="689040" imgH="488520" progId="Package">
                  <p:embed/>
                </p:oleObj>
              </mc:Choice>
              <mc:Fallback>
                <p:oleObj name="Packager Shell Object" showAsIcon="1" r:id="rId4" imgW="689040" imgH="4885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83203" y="4671298"/>
                        <a:ext cx="1782344" cy="12648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hlinkClick r:id="rId6" action="ppaction://hlinkfile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387931"/>
              </p:ext>
            </p:extLst>
          </p:nvPr>
        </p:nvGraphicFramePr>
        <p:xfrm>
          <a:off x="5937826" y="4671298"/>
          <a:ext cx="1642713" cy="1264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Packager Shell Object" showAsIcon="1" r:id="rId7" imgW="634680" imgH="488520" progId="Package">
                  <p:embed/>
                </p:oleObj>
              </mc:Choice>
              <mc:Fallback>
                <p:oleObj name="Packager Shell Object" showAsIcon="1" r:id="rId7" imgW="634680" imgH="4885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37826" y="4671298"/>
                        <a:ext cx="1642713" cy="12648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2617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Second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Hard to tell that the sections are equal in area</a:t>
            </a:r>
          </a:p>
          <a:p>
            <a:pPr lvl="1"/>
            <a:r>
              <a:rPr lang="en-US" dirty="0"/>
              <a:t>Had to hand calculate</a:t>
            </a:r>
          </a:p>
          <a:p>
            <a:pPr lvl="1"/>
            <a:r>
              <a:rPr lang="en-US" dirty="0"/>
              <a:t>np.random.choice() vs random()</a:t>
            </a:r>
          </a:p>
        </p:txBody>
      </p:sp>
      <p:graphicFrame>
        <p:nvGraphicFramePr>
          <p:cNvPr id="4" name="Object 3">
            <a:hlinkClick r:id="rId3" action="ppaction://hlinkfile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276777"/>
              </p:ext>
            </p:extLst>
          </p:nvPr>
        </p:nvGraphicFramePr>
        <p:xfrm>
          <a:off x="3935896" y="4710495"/>
          <a:ext cx="1886295" cy="1225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Packager Shell Object" showAsIcon="1" r:id="rId4" imgW="752400" imgH="488520" progId="Package">
                  <p:embed/>
                </p:oleObj>
              </mc:Choice>
              <mc:Fallback>
                <p:oleObj name="Packager Shell Object" showAsIcon="1" r:id="rId4" imgW="752400" imgH="4885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35896" y="4710495"/>
                        <a:ext cx="1886295" cy="12256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hlinkClick r:id="rId6" action="ppaction://hlinkfile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444110"/>
              </p:ext>
            </p:extLst>
          </p:nvPr>
        </p:nvGraphicFramePr>
        <p:xfrm>
          <a:off x="5976730" y="4708420"/>
          <a:ext cx="1753955" cy="1227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Packager Shell Object" showAsIcon="1" r:id="rId7" imgW="698040" imgH="488520" progId="Package">
                  <p:embed/>
                </p:oleObj>
              </mc:Choice>
              <mc:Fallback>
                <p:oleObj name="Packager Shell Object" showAsIcon="1" r:id="rId7" imgW="698040" imgH="4885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76730" y="4708420"/>
                        <a:ext cx="1753955" cy="12277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965039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759</TotalTime>
  <Words>264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Berlin</vt:lpstr>
      <vt:lpstr>Packager Shell Object</vt:lpstr>
      <vt:lpstr>Kepler’s Laws:  Universal or Not?</vt:lpstr>
      <vt:lpstr>Background and History </vt:lpstr>
      <vt:lpstr>The Typical Human Ego</vt:lpstr>
      <vt:lpstr>The Uphill Battle</vt:lpstr>
      <vt:lpstr>The Uphill Battle</vt:lpstr>
      <vt:lpstr>The Project</vt:lpstr>
      <vt:lpstr>First Law</vt:lpstr>
      <vt:lpstr>Second Law</vt:lpstr>
      <vt:lpstr>Second Second Law</vt:lpstr>
      <vt:lpstr>In the Future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Kepler’s Laws:  Universal or Not?</dc:title>
  <dc:creator>Ribich, Jake Joseph</dc:creator>
  <cp:lastModifiedBy>Ribich, Jake Joseph</cp:lastModifiedBy>
  <cp:revision>16</cp:revision>
  <dcterms:created xsi:type="dcterms:W3CDTF">2016-12-14T18:39:17Z</dcterms:created>
  <dcterms:modified xsi:type="dcterms:W3CDTF">2016-12-15T19:31:39Z</dcterms:modified>
</cp:coreProperties>
</file>