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C61"/>
    <a:srgbClr val="B2F9A1"/>
    <a:srgbClr val="FC3237"/>
    <a:srgbClr val="E3C795"/>
    <a:srgbClr val="A9F1B0"/>
    <a:srgbClr val="9BEFAF"/>
    <a:srgbClr val="E97BAA"/>
    <a:srgbClr val="E76FA2"/>
    <a:srgbClr val="E670CD"/>
    <a:srgbClr val="E9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7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8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0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374E4-0C6C-4C29-BF04-E889EACF271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"/>
            <a:ext cx="9220200" cy="6934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3000">
                <a:schemeClr val="tx2"/>
              </a:gs>
              <a:gs pos="87500">
                <a:schemeClr val="accent2">
                  <a:lumMod val="75000"/>
                </a:schemeClr>
              </a:gs>
              <a:gs pos="75000">
                <a:srgbClr val="00B050"/>
              </a:gs>
              <a:gs pos="50000">
                <a:srgbClr val="00B0F0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49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Modeling Water Wheels</a:t>
            </a:r>
            <a:endParaRPr lang="en-US" b="1" dirty="0">
              <a:ln w="3175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3"/>
                  </a:gs>
                  <a:gs pos="49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25536"/>
            <a:ext cx="5410200" cy="8382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Colleen Williams</a:t>
            </a:r>
            <a:endParaRPr lang="en-US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64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FC3237"/>
              </a:gs>
              <a:gs pos="50000">
                <a:srgbClr val="B2F9A1"/>
              </a:gs>
              <a:gs pos="100000">
                <a:srgbClr val="D5AC6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858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http://www3.rgzm.de/ephesos/</a:t>
            </a:r>
          </a:p>
          <a:p>
            <a:pPr marL="0" indent="0">
              <a:buNone/>
            </a:pPr>
            <a:r>
              <a:rPr lang="en-US" sz="1500" dirty="0" smtClean="0"/>
              <a:t>http://www.ancient.eu/article/907/</a:t>
            </a:r>
          </a:p>
          <a:p>
            <a:pPr marL="0" indent="0">
              <a:buNone/>
            </a:pPr>
            <a:r>
              <a:rPr lang="en-US" sz="1500" dirty="0" smtClean="0"/>
              <a:t>http://www.angelfire.com/ia/z/limamill.htm</a:t>
            </a:r>
          </a:p>
          <a:p>
            <a:pPr marL="0" indent="0">
              <a:buNone/>
            </a:pPr>
            <a:r>
              <a:rPr lang="en-US" sz="1500" dirty="0" smtClean="0"/>
              <a:t>https://en.wikipedia.org/wiki/Hierapolis_sawmill	</a:t>
            </a:r>
          </a:p>
          <a:p>
            <a:pPr marL="0" indent="0">
              <a:buNone/>
            </a:pPr>
            <a:r>
              <a:rPr lang="en-US" sz="1500" dirty="0" smtClean="0"/>
              <a:t>https://explorepahistory.com/displayimage.php?imgId=1-2-FB9	</a:t>
            </a:r>
          </a:p>
          <a:p>
            <a:pPr marL="0" indent="0">
              <a:buNone/>
            </a:pPr>
            <a:r>
              <a:rPr lang="en-US" sz="1500" dirty="0" smtClean="0"/>
              <a:t>https://www.pinterest.com/pin/27021666485199352/</a:t>
            </a:r>
          </a:p>
          <a:p>
            <a:pPr marL="0" indent="0">
              <a:buNone/>
            </a:pPr>
            <a:r>
              <a:rPr lang="en-US" sz="1500" dirty="0" smtClean="0"/>
              <a:t>https://www.tu-eshop.com/index.php?route=information/news&amp;news_id=36</a:t>
            </a:r>
          </a:p>
          <a:p>
            <a:pPr marL="0" indent="0">
              <a:buNone/>
            </a:pPr>
            <a:r>
              <a:rPr lang="en-US" sz="1500" dirty="0" smtClean="0"/>
              <a:t>http://www.waterhistory.org/histories/barbegal/</a:t>
            </a:r>
          </a:p>
          <a:p>
            <a:pPr marL="0" indent="0">
              <a:buNone/>
            </a:pPr>
            <a:r>
              <a:rPr lang="en-US" sz="1500" dirty="0" smtClean="0"/>
              <a:t>http://www.waterhistory.org/histories/waterwheels/#ill4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270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Modeling Candidate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 of Study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Turbines for energy</a:t>
            </a:r>
          </a:p>
          <a:p>
            <a:r>
              <a:rPr lang="en-US" dirty="0" smtClean="0"/>
              <a:t>Can be understood easily by watching </a:t>
            </a:r>
          </a:p>
          <a:p>
            <a:r>
              <a:rPr lang="en-US" dirty="0" smtClean="0"/>
              <a:t>Torque/Angular velocity output, gear ratios</a:t>
            </a:r>
          </a:p>
          <a:p>
            <a:r>
              <a:rPr lang="en-US" dirty="0" smtClean="0"/>
              <a:t>Motions of parts can be related in Vpython with frames, variables regarding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EF9F4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Some History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65760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Vitruvius, writer of Roman engineering</a:t>
            </a:r>
          </a:p>
          <a:p>
            <a:r>
              <a:rPr lang="en-US" sz="2200" dirty="0" smtClean="0"/>
              <a:t>Hand-grinding grain</a:t>
            </a:r>
          </a:p>
          <a:p>
            <a:r>
              <a:rPr lang="en-US" sz="2200" dirty="0" smtClean="0"/>
              <a:t>Animal power</a:t>
            </a:r>
          </a:p>
          <a:p>
            <a:r>
              <a:rPr lang="en-US" sz="2200" dirty="0" smtClean="0"/>
              <a:t>Water power</a:t>
            </a:r>
          </a:p>
          <a:p>
            <a:pPr lvl="1"/>
            <a:r>
              <a:rPr lang="en-US" sz="2200" dirty="0" smtClean="0"/>
              <a:t>First horizontal, then vertical: undershot, over, breast</a:t>
            </a:r>
          </a:p>
          <a:p>
            <a:pPr lvl="1"/>
            <a:r>
              <a:rPr lang="en-US" sz="2200" dirty="0" smtClean="0"/>
              <a:t>Channels/</a:t>
            </a:r>
            <a:r>
              <a:rPr lang="en-US" sz="2200" dirty="0" err="1" smtClean="0"/>
              <a:t>aquaducts</a:t>
            </a:r>
            <a:r>
              <a:rPr lang="en-US" sz="2200" dirty="0"/>
              <a:t> </a:t>
            </a:r>
            <a:r>
              <a:rPr lang="en-US" sz="2200" dirty="0" smtClean="0"/>
              <a:t>for </a:t>
            </a:r>
          </a:p>
          <a:p>
            <a:pPr lvl="1"/>
            <a:r>
              <a:rPr lang="en-US" sz="2200" dirty="0" smtClean="0"/>
              <a:t>Increase in use after reduced use of slavery in Roman Empire, perhaps Black Plague in Europe, popular until invention of the steam engine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77982" y="4876800"/>
            <a:ext cx="6019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Used in mining to crush earth before smelting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Chinese would use for bellowing 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Textile mills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93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5F95D7"/>
              </a:gs>
              <a:gs pos="50000">
                <a:srgbClr val="8DC7EB"/>
              </a:gs>
              <a:gs pos="100000">
                <a:srgbClr val="FDF0E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37141"/>
            <a:ext cx="7319712" cy="302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5486400"/>
            <a:ext cx="1104900" cy="304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6299" y="6234545"/>
            <a:ext cx="942109" cy="304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2"/>
            <a:ext cx="243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Uses of the Wheel: Flour Mill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22518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Roman multiple flour mill in </a:t>
            </a:r>
            <a:r>
              <a:rPr lang="en-US" dirty="0" err="1" smtClean="0"/>
              <a:t>Barbegal</a:t>
            </a:r>
            <a:r>
              <a:rPr lang="en-US" dirty="0" smtClean="0"/>
              <a:t>, France, used in 2nd Century 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9978" y="1600200"/>
            <a:ext cx="500582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Wheel turned by water, turns shaft, gears, eventually a grinding stone to make grain into flour</a:t>
            </a:r>
          </a:p>
          <a:p>
            <a:endParaRPr lang="en-US" sz="500" dirty="0" smtClean="0"/>
          </a:p>
          <a:p>
            <a:r>
              <a:rPr lang="en-US" sz="2200" dirty="0" smtClean="0"/>
              <a:t>Low torque, high angular velocity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00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5D69D9"/>
              </a:gs>
              <a:gs pos="50000">
                <a:srgbClr val="8CDCEC"/>
              </a:gs>
              <a:gs pos="100000">
                <a:srgbClr val="FCE6D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Trip Hammer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61170"/>
            <a:ext cx="3505200" cy="36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1463787"/>
            <a:ext cx="58674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Used in Medieval Metalworking, a variation also for mining (stamp mill</a:t>
            </a:r>
            <a:r>
              <a:rPr lang="en-US" dirty="0" smtClean="0"/>
              <a:t>)</a:t>
            </a:r>
            <a:endParaRPr lang="en-US" sz="2200" dirty="0" smtClean="0"/>
          </a:p>
          <a:p>
            <a:endParaRPr lang="en-US" sz="500" dirty="0" smtClean="0"/>
          </a:p>
          <a:p>
            <a:r>
              <a:rPr lang="en-US" sz="2200" dirty="0" smtClean="0"/>
              <a:t>Requires slow rotation but high torque to lift the hammer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524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8A68DE"/>
              </a:gs>
              <a:gs pos="50000">
                <a:srgbClr val="6EE8DC"/>
              </a:gs>
              <a:gs pos="100000">
                <a:srgbClr val="FAD9B8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Hierapolis Mill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9619"/>
            <a:ext cx="4875269" cy="307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905000"/>
            <a:ext cx="7162800" cy="226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dirty="0" smtClean="0"/>
              <a:t>Earliest known sawmill: 250-300 CE</a:t>
            </a:r>
          </a:p>
          <a:p>
            <a:pPr>
              <a:lnSpc>
                <a:spcPct val="140000"/>
              </a:lnSpc>
            </a:pPr>
            <a:r>
              <a:rPr lang="en-US" sz="2200" dirty="0" smtClean="0"/>
              <a:t>Used to cut stone blocks for construction</a:t>
            </a:r>
          </a:p>
          <a:p>
            <a:pPr>
              <a:lnSpc>
                <a:spcPct val="140000"/>
              </a:lnSpc>
            </a:pPr>
            <a:r>
              <a:rPr lang="en-US" sz="2200" dirty="0" smtClean="0"/>
              <a:t>Built for Roman Empire, located in present-day Turkey</a:t>
            </a:r>
          </a:p>
          <a:p>
            <a:pPr>
              <a:lnSpc>
                <a:spcPct val="140000"/>
              </a:lnSpc>
            </a:pPr>
            <a:r>
              <a:rPr lang="en-US" sz="2200" dirty="0" smtClean="0"/>
              <a:t>Uses linear motion (saws) as well as rotational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B373E3"/>
              </a:gs>
              <a:gs pos="50000">
                <a:srgbClr val="8BEDC5"/>
              </a:gs>
              <a:gs pos="100000">
                <a:srgbClr val="F8CDA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Physics/Coding in Vpython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41865" r="83155" b="54365"/>
          <a:stretch/>
        </p:blipFill>
        <p:spPr bwMode="auto">
          <a:xfrm>
            <a:off x="3572737" y="1802487"/>
            <a:ext cx="1361380" cy="48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189" y="1371600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ability to synchronize motion of water with motion of wheel</a:t>
            </a:r>
            <a:endParaRPr lang="en-US" sz="2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3236" y="2252355"/>
            <a:ext cx="6336805" cy="1705611"/>
            <a:chOff x="749795" y="2368296"/>
            <a:chExt cx="6761018" cy="170561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0" t="41865" r="84321" b="54365"/>
            <a:stretch/>
          </p:blipFill>
          <p:spPr bwMode="auto">
            <a:xfrm>
              <a:off x="764969" y="2880178"/>
              <a:ext cx="345044" cy="48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2" t="41865" r="87504" b="54365"/>
            <a:stretch/>
          </p:blipFill>
          <p:spPr bwMode="auto">
            <a:xfrm>
              <a:off x="749795" y="2368296"/>
              <a:ext cx="360218" cy="48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10013" y="2453106"/>
              <a:ext cx="4223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s the velocity of the water molecule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199" y="2939533"/>
              <a:ext cx="5509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s the angular velocity of the wheel’s frame</a:t>
              </a:r>
              <a:endParaRPr lang="en-US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6" t="41865" r="83155" b="54365"/>
            <a:stretch/>
          </p:blipFill>
          <p:spPr bwMode="auto">
            <a:xfrm>
              <a:off x="873927" y="3368221"/>
              <a:ext cx="268971" cy="48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110013" y="3427576"/>
              <a:ext cx="640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s the radius of the wheel where water falls onto it; the independent variable (set r=# before creating objects)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72737" y="3957966"/>
            <a:ext cx="5474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#Rotate Wheel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=1</a:t>
            </a:r>
          </a:p>
          <a:p>
            <a:r>
              <a:rPr lang="en-US" dirty="0" smtClean="0"/>
              <a:t>while(1):</a:t>
            </a:r>
          </a:p>
          <a:p>
            <a:r>
              <a:rPr lang="en-US" dirty="0" smtClean="0"/>
              <a:t>    rate(100)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water.pos</a:t>
            </a:r>
            <a:r>
              <a:rPr lang="en-US" dirty="0" smtClean="0"/>
              <a:t> = </a:t>
            </a:r>
            <a:r>
              <a:rPr lang="en-US" dirty="0" err="1" smtClean="0"/>
              <a:t>water.pos</a:t>
            </a:r>
            <a:r>
              <a:rPr lang="en-US" dirty="0" smtClean="0"/>
              <a:t> + </a:t>
            </a:r>
            <a:r>
              <a:rPr lang="en-US" dirty="0" err="1" smtClean="0"/>
              <a:t>water.velocity</a:t>
            </a:r>
            <a:r>
              <a:rPr lang="en-US" dirty="0" smtClean="0"/>
              <a:t>*</a:t>
            </a:r>
            <a:r>
              <a:rPr lang="en-US" dirty="0" err="1" smtClean="0"/>
              <a:t>deltat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t = t + </a:t>
            </a:r>
            <a:r>
              <a:rPr lang="en-US" dirty="0" err="1" smtClean="0"/>
              <a:t>deltat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=var+1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fwheel.rotate</a:t>
            </a:r>
            <a:r>
              <a:rPr lang="en-US" dirty="0" smtClean="0"/>
              <a:t>(axis=(r,0,0), angle=-</a:t>
            </a:r>
            <a:r>
              <a:rPr lang="en-US" dirty="0" err="1" smtClean="0"/>
              <a:t>math.pi</a:t>
            </a:r>
            <a:r>
              <a:rPr lang="en-US" dirty="0" smtClean="0"/>
              <a:t>/20)</a:t>
            </a:r>
          </a:p>
          <a:p>
            <a:r>
              <a:rPr lang="en-US" dirty="0" smtClean="0"/>
              <a:t>    sleep(.1)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1" t="27766" r="44037" b="34375"/>
          <a:stretch/>
        </p:blipFill>
        <p:spPr bwMode="auto">
          <a:xfrm>
            <a:off x="466864" y="4514486"/>
            <a:ext cx="2667000" cy="202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4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D471E5"/>
              </a:gs>
              <a:gs pos="50000">
                <a:srgbClr val="9BEFBD"/>
              </a:gs>
              <a:gs pos="100000">
                <a:srgbClr val="E9C1B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473308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Gears</a:t>
            </a:r>
            <a:endParaRPr lang="en-US" sz="4400" dirty="0"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4964" y="1225689"/>
                <a:ext cx="8001000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gears must have teeth properly lined up; number of teeth must be proportional to a dimension (radius) of the gear</a:t>
                </a:r>
              </a:p>
              <a:p>
                <a:endParaRPr lang="en-US" dirty="0"/>
              </a:p>
              <a:p>
                <a:r>
                  <a:rPr lang="en-US" dirty="0" smtClean="0"/>
                  <a:t>                                                      </a:t>
                </a:r>
                <a:endParaRPr lang="en-US" dirty="0"/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r>
                  <a:rPr lang="en-US" sz="2200" b="0" dirty="0" smtClean="0"/>
                  <a:t>Ratios are in a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:</a:t>
                </a:r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 , referring either to a gear radius or number of teeth</a:t>
                </a:r>
                <a:endParaRPr lang="en-US" sz="2200" dirty="0"/>
              </a:p>
              <a:p>
                <a:r>
                  <a:rPr lang="en-US" sz="2200" dirty="0" smtClean="0"/>
                  <a:t>The first gear will be input, second output, simplify to a decimal</a:t>
                </a:r>
                <a:endParaRPr lang="en-US" sz="22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64" y="1225689"/>
                <a:ext cx="8001000" cy="5109091"/>
              </a:xfrm>
              <a:prstGeom prst="rect">
                <a:avLst/>
              </a:prstGeom>
              <a:blipFill rotWithShape="1">
                <a:blip r:embed="rId2"/>
                <a:stretch>
                  <a:fillRect l="-914" t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32" y="3962400"/>
            <a:ext cx="3723368" cy="265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4" t="31895" r="13770" b="60962"/>
          <a:stretch/>
        </p:blipFill>
        <p:spPr bwMode="auto">
          <a:xfrm>
            <a:off x="838200" y="2133600"/>
            <a:ext cx="2899683" cy="52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0491" y="46482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/>
              <a:t>Think about pedaling a bike on low gear up a hill very quickly, going the same speed as high gear but pedaling slowly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861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E97BAA"/>
              </a:gs>
              <a:gs pos="50000">
                <a:srgbClr val="A9F1B0"/>
              </a:gs>
              <a:gs pos="100000">
                <a:srgbClr val="E3C795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Power, Torque, Angular Velocity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6" t="24008" r="28160" b="70635"/>
          <a:stretch/>
        </p:blipFill>
        <p:spPr bwMode="auto">
          <a:xfrm>
            <a:off x="838200" y="1440873"/>
            <a:ext cx="223519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100" y="2061668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Power is in units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Angular velocity is in</a:t>
            </a:r>
          </a:p>
          <a:p>
            <a:endParaRPr lang="en-US" dirty="0" smtClean="0"/>
          </a:p>
          <a:p>
            <a:r>
              <a:rPr lang="en-US" dirty="0" smtClean="0"/>
              <a:t>And torque is in </a:t>
            </a:r>
            <a:r>
              <a:rPr lang="en-US" dirty="0"/>
              <a:t>n</a:t>
            </a:r>
            <a:r>
              <a:rPr lang="en-US" dirty="0" smtClean="0"/>
              <a:t>ewton meters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25798" y="1905000"/>
            <a:ext cx="1981200" cy="647699"/>
            <a:chOff x="1828800" y="3810001"/>
            <a:chExt cx="3713163" cy="990599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828800" y="3810001"/>
              <a:ext cx="3713163" cy="963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590800" y="46482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95600" y="2746408"/>
            <a:ext cx="1219200" cy="697052"/>
            <a:chOff x="6172200" y="3200400"/>
            <a:chExt cx="1995054" cy="114063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91" t="37405" r="21676" b="48076"/>
            <a:stretch/>
          </p:blipFill>
          <p:spPr bwMode="auto">
            <a:xfrm>
              <a:off x="6172200" y="3278971"/>
              <a:ext cx="1995054" cy="106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391400" y="3200400"/>
              <a:ext cx="775854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" y="4191000"/>
            <a:ext cx="8001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does work on the wheel over time, and the same amount would be put out.</a:t>
            </a:r>
          </a:p>
          <a:p>
            <a:endParaRPr lang="en-US" sz="500" dirty="0" smtClean="0"/>
          </a:p>
          <a:p>
            <a:r>
              <a:rPr lang="en-US" dirty="0" smtClean="0"/>
              <a:t>The wheel will turn at the same rate in, for instance, the flour mill and trip hammer.</a:t>
            </a:r>
          </a:p>
          <a:p>
            <a:endParaRPr lang="en-US" sz="500" dirty="0" smtClean="0"/>
          </a:p>
          <a:p>
            <a:r>
              <a:rPr lang="en-US" dirty="0" smtClean="0"/>
              <a:t>Flour mill grinding stone is of different radius from the hammer, yet both must exert same power</a:t>
            </a:r>
          </a:p>
          <a:p>
            <a:endParaRPr lang="en-US" sz="500" dirty="0" smtClean="0"/>
          </a:p>
          <a:p>
            <a:r>
              <a:rPr lang="en-US" dirty="0" smtClean="0"/>
              <a:t>Smaller radius: smaller torque</a:t>
            </a:r>
            <a:r>
              <a:rPr lang="en-US" dirty="0" smtClean="0">
                <a:sym typeface="Wingdings" panose="05000000000000000000" pitchFamily="2" charset="2"/>
              </a:rPr>
              <a:t> must have greater angular velocity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Larger radius: opposite of that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16398" y="1905000"/>
            <a:ext cx="203202" cy="315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79899" y="2050473"/>
            <a:ext cx="45719" cy="457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503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Modeling Water Wheels</vt:lpstr>
      <vt:lpstr>Modeling Candidate</vt:lpstr>
      <vt:lpstr>Some History</vt:lpstr>
      <vt:lpstr>Uses of the Wheel: Flour Mill</vt:lpstr>
      <vt:lpstr>Trip Hammer</vt:lpstr>
      <vt:lpstr>Hierapolis Mill</vt:lpstr>
      <vt:lpstr>Physics/Coding in Vpython</vt:lpstr>
      <vt:lpstr>PowerPoint Presentation</vt:lpstr>
      <vt:lpstr>Power, Torque, Angular Velocity</vt:lpstr>
      <vt:lpstr>Sources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Water Wheels</dc:title>
  <dc:creator>Colleen Williams</dc:creator>
  <cp:lastModifiedBy>Colleen Williams</cp:lastModifiedBy>
  <cp:revision>31</cp:revision>
  <dcterms:created xsi:type="dcterms:W3CDTF">2016-11-02T03:13:58Z</dcterms:created>
  <dcterms:modified xsi:type="dcterms:W3CDTF">2016-12-02T18:12:42Z</dcterms:modified>
</cp:coreProperties>
</file>