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C61"/>
    <a:srgbClr val="B2F9A1"/>
    <a:srgbClr val="FC3237"/>
    <a:srgbClr val="E3C795"/>
    <a:srgbClr val="A9F1B0"/>
    <a:srgbClr val="9BEFAF"/>
    <a:srgbClr val="E97BAA"/>
    <a:srgbClr val="E76FA2"/>
    <a:srgbClr val="E670CD"/>
    <a:srgbClr val="E9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>
        <p:scale>
          <a:sx n="100" d="100"/>
          <a:sy n="100" d="100"/>
        </p:scale>
        <p:origin x="-540" y="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8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0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74E4-0C6C-4C29-BF04-E889EACF271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74CF-E96E-41AF-87D3-A4A247DEA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220200" cy="6934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3000">
                <a:schemeClr val="tx2"/>
              </a:gs>
              <a:gs pos="87500">
                <a:schemeClr val="accent2">
                  <a:lumMod val="75000"/>
                </a:schemeClr>
              </a:gs>
              <a:gs pos="75000">
                <a:srgbClr val="00B050"/>
              </a:gs>
              <a:gs pos="50000">
                <a:srgbClr val="00B0F0"/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49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Water Wheels In VPython</a:t>
            </a:r>
            <a:endParaRPr lang="en-US" b="1" dirty="0">
              <a:ln w="3175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chemeClr val="accent3"/>
                  </a:gs>
                  <a:gs pos="49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25536"/>
            <a:ext cx="5410200" cy="8382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Colleen Williams</a:t>
            </a:r>
            <a:endParaRPr lang="en-US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64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E97BAA"/>
              </a:gs>
              <a:gs pos="50000">
                <a:srgbClr val="A9F1B0"/>
              </a:gs>
              <a:gs pos="100000">
                <a:srgbClr val="E3C795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58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Hierapolis Mill, Not Final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371600"/>
            <a:ext cx="24288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248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91025"/>
            <a:ext cx="2800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0550"/>
            <a:ext cx="287939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Functions of Water Wheels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53608"/>
            <a:ext cx="8229600" cy="4525963"/>
          </a:xfrm>
        </p:spPr>
        <p:txBody>
          <a:bodyPr/>
          <a:lstStyle/>
          <a:p>
            <a:r>
              <a:rPr lang="en-US" dirty="0" smtClean="0"/>
              <a:t>Modern machines are based on old ones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1334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38412"/>
            <a:ext cx="297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1274"/>
            <a:ext cx="3230880" cy="5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Noreen\AppData\Local\Microsoft\Windows\INetCache\IE\TWZ56K94\Hydraulic_circuit_directional_control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5187"/>
            <a:ext cx="2158730" cy="19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5F95D7"/>
              </a:gs>
              <a:gs pos="50000">
                <a:srgbClr val="8DC7EB"/>
              </a:gs>
              <a:gs pos="100000">
                <a:srgbClr val="FDF0E3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37141"/>
            <a:ext cx="7319712" cy="302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5486400"/>
            <a:ext cx="1104900" cy="304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86299" y="6234545"/>
            <a:ext cx="942109" cy="304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Goals for Each Wheel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440076"/>
            <a:ext cx="50058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Wheel turned by water, turns shaft, gears, eventually a grinding stone to make grain into flour</a:t>
            </a:r>
          </a:p>
          <a:p>
            <a:endParaRPr lang="en-US" sz="500" dirty="0" smtClean="0"/>
          </a:p>
          <a:p>
            <a:r>
              <a:rPr lang="en-US" sz="2200" dirty="0" smtClean="0"/>
              <a:t>Low torque, high angular </a:t>
            </a:r>
            <a:r>
              <a:rPr lang="en-US" sz="2200" dirty="0" smtClean="0"/>
              <a:t>velocity</a:t>
            </a:r>
          </a:p>
          <a:p>
            <a:r>
              <a:rPr lang="en-US" sz="2200" dirty="0" smtClean="0"/>
              <a:t>Gear ratio of 4:1 (crown: pinion)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lgerian" panose="04020705040A02060702" pitchFamily="82" charset="0"/>
              </a:rPr>
              <a:t>Flour Mill</a:t>
            </a:r>
            <a:endParaRPr lang="en-US" sz="3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5D69D9"/>
              </a:gs>
              <a:gs pos="50000">
                <a:srgbClr val="8CDCEC"/>
              </a:gs>
              <a:gs pos="100000">
                <a:srgbClr val="FCE6D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81000"/>
            <a:ext cx="4724400" cy="7921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lgerian" panose="04020705040A02060702" pitchFamily="82" charset="0"/>
              </a:rPr>
              <a:t>Trip Hammer</a:t>
            </a:r>
            <a:endParaRPr lang="en-US" sz="3000" dirty="0"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1170"/>
            <a:ext cx="3505200" cy="36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463787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One swing of the hammer for each rotation of the main wheel, analogous to 1:1 ratio for gears- requires one cam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2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8A68DE"/>
              </a:gs>
              <a:gs pos="50000">
                <a:srgbClr val="6EE8DC"/>
              </a:gs>
              <a:gs pos="100000">
                <a:srgbClr val="FAD9B8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609600"/>
            <a:ext cx="4191000" cy="8683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lgerian" panose="04020705040A02060702" pitchFamily="82" charset="0"/>
              </a:rPr>
              <a:t>Hierapolis Mill</a:t>
            </a:r>
            <a:endParaRPr lang="en-US" sz="3000" dirty="0">
              <a:latin typeface="Algerian" panose="04020705040A020607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9619"/>
            <a:ext cx="4875269" cy="307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7162800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200" dirty="0" smtClean="0"/>
              <a:t>Convert rotational motion to linear to do work as a sawmill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B373E3"/>
              </a:gs>
              <a:gs pos="50000">
                <a:srgbClr val="8BEDC5"/>
              </a:gs>
              <a:gs pos="100000">
                <a:srgbClr val="F8CDA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Coding Waterwheels: Frames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4152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wheel, same as fworld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crown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38475" y="50152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fLowWheel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saw 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4648200" y="3015734"/>
            <a:ext cx="838200" cy="565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581400" y="3581400"/>
            <a:ext cx="133350" cy="14338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219200" y="3298567"/>
            <a:ext cx="533400" cy="15782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38475" y="1486674"/>
            <a:ext cx="314325" cy="1344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19750"/>
            <a:ext cx="823239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15000" y="5250418"/>
            <a:ext cx="282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use of frames: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981200" y="6553200"/>
            <a:ext cx="19716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09725" y="6172200"/>
            <a:ext cx="210502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14549" y="6705600"/>
            <a:ext cx="216217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D471E5"/>
              </a:gs>
              <a:gs pos="50000">
                <a:srgbClr val="9BEFBD"/>
              </a:gs>
              <a:gs pos="100000">
                <a:srgbClr val="E9C1B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473308"/>
            <a:ext cx="7356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Modeling the Water</a:t>
            </a:r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5450"/>
            <a:ext cx="68008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89" y="1242749"/>
            <a:ext cx="12096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025" y="3124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velocity (zero acceleration)</a:t>
            </a:r>
          </a:p>
          <a:p>
            <a:r>
              <a:rPr lang="en-US" dirty="0" smtClean="0"/>
              <a:t>Velocity is a vector</a:t>
            </a:r>
          </a:p>
          <a:p>
            <a:r>
              <a:rPr lang="en-US" dirty="0" smtClean="0"/>
              <a:t>Position changes by that vector over time (through frames)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D471E5"/>
              </a:gs>
              <a:gs pos="50000">
                <a:srgbClr val="9BEFBD"/>
              </a:gs>
              <a:gs pos="100000">
                <a:srgbClr val="E9C1B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971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lgerian" panose="04020705040A02060702" pitchFamily="82" charset="0"/>
              </a:rPr>
              <a:t>Final Flour Mill</a:t>
            </a:r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" y="3574636"/>
            <a:ext cx="3174990" cy="229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74878"/>
            <a:ext cx="1981200" cy="21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831050"/>
            <a:ext cx="43910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3350"/>
            <a:ext cx="8012958" cy="26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 flip="none" rotWithShape="1">
            <a:gsLst>
              <a:gs pos="0">
                <a:srgbClr val="E97BAA"/>
              </a:gs>
              <a:gs pos="50000">
                <a:srgbClr val="A9F1B0"/>
              </a:gs>
              <a:gs pos="100000">
                <a:srgbClr val="E3C795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Final Trip Hammer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79899" y="2050473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00125"/>
            <a:ext cx="45434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90" y="4057650"/>
            <a:ext cx="1965881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066800"/>
            <a:ext cx="42005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624137" cy="240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6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147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Water Wheels In VPython</vt:lpstr>
      <vt:lpstr>Functions of Water Wheels</vt:lpstr>
      <vt:lpstr>Goals for Each Wheel</vt:lpstr>
      <vt:lpstr>Trip Hammer</vt:lpstr>
      <vt:lpstr>Hierapolis Mill</vt:lpstr>
      <vt:lpstr>Coding Waterwheels: Frames</vt:lpstr>
      <vt:lpstr>PowerPoint Presentation</vt:lpstr>
      <vt:lpstr>PowerPoint Presentation</vt:lpstr>
      <vt:lpstr>Final Trip Hammer</vt:lpstr>
      <vt:lpstr>Hierapolis Mill, Not Final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Water Wheels</dc:title>
  <dc:creator>Colleen Williams</dc:creator>
  <cp:lastModifiedBy>Colleen Williams</cp:lastModifiedBy>
  <cp:revision>37</cp:revision>
  <dcterms:created xsi:type="dcterms:W3CDTF">2016-11-02T03:13:58Z</dcterms:created>
  <dcterms:modified xsi:type="dcterms:W3CDTF">2016-12-13T19:23:10Z</dcterms:modified>
</cp:coreProperties>
</file>