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0" r:id="rId6"/>
    <p:sldId id="262" r:id="rId7"/>
    <p:sldId id="270" r:id="rId8"/>
    <p:sldId id="266" r:id="rId9"/>
    <p:sldId id="263" r:id="rId10"/>
    <p:sldId id="265" r:id="rId11"/>
    <p:sldId id="267" r:id="rId12"/>
    <p:sldId id="261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8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65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98501D-EC16-DE4E-B3AB-4E4F6E3BD427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CEB65A-5C66-8F43-A689-5DDF59E7A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8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webbpage:hover:quick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def</a:t>
            </a:r>
            <a:r>
              <a:rPr lang="en-US" baseline="0" dirty="0" smtClean="0"/>
              <a:t> but  click: hyperlink to more information</a:t>
            </a:r>
          </a:p>
          <a:p>
            <a:r>
              <a:rPr lang="en-US" baseline="0" dirty="0" smtClean="0"/>
              <a:t>Rosenblatt and </a:t>
            </a:r>
            <a:r>
              <a:rPr lang="en-US" baseline="0" dirty="0" err="1" smtClean="0"/>
              <a:t>Minsky</a:t>
            </a:r>
            <a:r>
              <a:rPr lang="en-US" baseline="0" dirty="0" smtClean="0"/>
              <a:t> (co-author with Seymour </a:t>
            </a:r>
            <a:r>
              <a:rPr lang="en-US" baseline="0" dirty="0" err="1" smtClean="0"/>
              <a:t>Papert</a:t>
            </a:r>
            <a:r>
              <a:rPr lang="en-US" baseline="0" dirty="0" smtClean="0"/>
              <a:t> ) were in Bronx HS of Science together.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B65A-5C66-8F43-A689-5DDF59E7AB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92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Heaviside function  f(x) = (</a:t>
            </a:r>
            <a:r>
              <a:rPr lang="en-US" dirty="0" err="1" smtClean="0"/>
              <a:t>Wx</a:t>
            </a:r>
            <a:r>
              <a:rPr lang="en-US" dirty="0" smtClean="0"/>
              <a:t> +b ? 1</a:t>
            </a:r>
            <a:r>
              <a:rPr lang="en-US" baseline="0" dirty="0" smtClean="0"/>
              <a:t> : 0); in C-speak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B65A-5C66-8F43-A689-5DDF59E7AB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83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Comment:</a:t>
            </a:r>
            <a:r>
              <a:rPr lang="en-US" baseline="0" dirty="0" smtClean="0"/>
              <a:t> Humans have difficulty  resolving optical illusions using their visual systems alone. </a:t>
            </a:r>
          </a:p>
          <a:p>
            <a:r>
              <a:rPr lang="en-US" baseline="0" dirty="0" smtClean="0"/>
              <a:t>Connectionists (</a:t>
            </a:r>
            <a:r>
              <a:rPr lang="en-US" baseline="0" dirty="0" err="1" smtClean="0"/>
              <a:t>whwho</a:t>
            </a:r>
            <a:r>
              <a:rPr lang="en-US" baseline="0" dirty="0" smtClean="0"/>
              <a:t> believe that computers model human brains)</a:t>
            </a:r>
          </a:p>
          <a:p>
            <a:r>
              <a:rPr lang="en-US" baseline="0" dirty="0" smtClean="0"/>
              <a:t>Argued  (</a:t>
            </a:r>
            <a:r>
              <a:rPr lang="en-US" baseline="0" dirty="0" err="1" smtClean="0"/>
              <a:t>Papert</a:t>
            </a:r>
            <a:r>
              <a:rPr lang="en-US" baseline="0" dirty="0" smtClean="0"/>
              <a:t>) that perceptron failures on XOR is somehow relevant.  RHS: decorated image resolves illusion.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B65A-5C66-8F43-A689-5DDF59E7AB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57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B65A-5C66-8F43-A689-5DDF59E7AB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012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Stack</a:t>
            </a:r>
            <a:r>
              <a:rPr lang="en-US" baseline="0" dirty="0" smtClean="0"/>
              <a:t> exchanges are Q&amp;A websites on steroids, mainly they are curated and hierarchical (reputation ranks)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CEB65A-5C66-8F43-A689-5DDF59E7AB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43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673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1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88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7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512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10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866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63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562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8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1E17F-F362-1141-A0C9-C98DF63B466F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52E2F-8910-244E-B50E-A0ABB8947B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69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gfrancis@illinois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file://localhost/Users/gfrancis/Desktop/xorLecture/PerceptronGood.p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4768" y="1297869"/>
            <a:ext cx="7772400" cy="1470025"/>
          </a:xfrm>
        </p:spPr>
        <p:txBody>
          <a:bodyPr/>
          <a:lstStyle/>
          <a:p>
            <a:r>
              <a:rPr lang="en-US" dirty="0" smtClean="0"/>
              <a:t>Guest Lecture: </a:t>
            </a:r>
            <a:br>
              <a:rPr lang="en-US" dirty="0" smtClean="0"/>
            </a:br>
            <a:r>
              <a:rPr lang="en-US" dirty="0" smtClean="0"/>
              <a:t>XOR </a:t>
            </a:r>
            <a:r>
              <a:rPr lang="en-US" dirty="0" smtClean="0"/>
              <a:t>Neural Nets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0489" y="3050116"/>
            <a:ext cx="6400800" cy="17526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Math </a:t>
            </a:r>
            <a:r>
              <a:rPr lang="en-US" dirty="0" smtClean="0"/>
              <a:t>490 </a:t>
            </a:r>
            <a:r>
              <a:rPr lang="en-US" dirty="0" smtClean="0"/>
              <a:t>(Prof Kay Kirkpatrick)</a:t>
            </a:r>
            <a:endParaRPr lang="en-US" dirty="0" smtClean="0"/>
          </a:p>
          <a:p>
            <a:r>
              <a:rPr lang="en-US" dirty="0" smtClean="0"/>
              <a:t>“Mathematics </a:t>
            </a:r>
            <a:r>
              <a:rPr lang="en-US" dirty="0" smtClean="0"/>
              <a:t>of Machine </a:t>
            </a:r>
            <a:r>
              <a:rPr lang="en-US" dirty="0" smtClean="0"/>
              <a:t>Learning”</a:t>
            </a:r>
            <a:endParaRPr lang="en-US" dirty="0" smtClean="0"/>
          </a:p>
          <a:p>
            <a:pPr algn="just"/>
            <a:r>
              <a:rPr lang="en-US" dirty="0" smtClean="0"/>
              <a:t>                   19 October 2018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47334" y="5233894"/>
            <a:ext cx="490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George Francis, email:        </a:t>
            </a:r>
            <a:r>
              <a:rPr lang="en-US" dirty="0" smtClean="0">
                <a:hlinkClick r:id="rId2"/>
              </a:rPr>
              <a:t>gfrancis@illinois.edu</a:t>
            </a:r>
            <a:endParaRPr lang="en-US" dirty="0" smtClean="0"/>
          </a:p>
          <a:p>
            <a:r>
              <a:rPr lang="en-US" dirty="0" smtClean="0"/>
              <a:t>Notes at </a:t>
            </a:r>
            <a:r>
              <a:rPr lang="en-US" dirty="0" err="1" smtClean="0"/>
              <a:t>http:new.math.uiuc.edu</a:t>
            </a:r>
            <a:r>
              <a:rPr lang="en-US" dirty="0" smtClean="0"/>
              <a:t>/</a:t>
            </a:r>
            <a:r>
              <a:rPr lang="en-US" dirty="0" err="1" smtClean="0"/>
              <a:t>TraskXOR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752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Controversy</a:t>
            </a:r>
            <a:br>
              <a:rPr lang="en-US" dirty="0" smtClean="0"/>
            </a:br>
            <a:r>
              <a:rPr lang="en-US" dirty="0" smtClean="0"/>
              <a:t> (</a:t>
            </a:r>
            <a:r>
              <a:rPr lang="en-US" dirty="0" err="1" smtClean="0"/>
              <a:t>ai.stackexchange.com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aistackexchange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4" r="-143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48396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Rumelhart</a:t>
            </a:r>
            <a:r>
              <a:rPr lang="en-US" dirty="0" smtClean="0"/>
              <a:t>, Hart,  </a:t>
            </a:r>
            <a:r>
              <a:rPr lang="en-US" dirty="0" err="1" smtClean="0"/>
              <a:t>MacClelland</a:t>
            </a:r>
            <a:r>
              <a:rPr lang="en-US" dirty="0"/>
              <a:t> </a:t>
            </a:r>
            <a:r>
              <a:rPr lang="en-US" dirty="0" smtClean="0"/>
              <a:t>1986 </a:t>
            </a:r>
            <a:br>
              <a:rPr lang="en-US" dirty="0" smtClean="0"/>
            </a:br>
            <a:r>
              <a:rPr lang="en-US" dirty="0" smtClean="0"/>
              <a:t>(End of the Controversy)</a:t>
            </a:r>
            <a:endParaRPr lang="en-US" dirty="0"/>
          </a:p>
        </p:txBody>
      </p:sp>
      <p:pic>
        <p:nvPicPr>
          <p:cNvPr id="6" name="Content Placeholder 5" descr="_collid=books_covers_0&amp;isbn=9780262181204&amp;type=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0667" r="-90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5372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a Perceptron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notPerceptr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64" y="1417638"/>
            <a:ext cx="7620000" cy="511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351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Andrew Trask </a:t>
            </a:r>
            <a:endParaRPr lang="en-US" dirty="0"/>
          </a:p>
        </p:txBody>
      </p:sp>
      <p:pic>
        <p:nvPicPr>
          <p:cNvPr id="4" name="Content Placeholder 3" descr="TraskUrl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23" r="-9823"/>
          <a:stretch>
            <a:fillRect/>
          </a:stretch>
        </p:blipFill>
        <p:spPr>
          <a:xfrm>
            <a:off x="457200" y="144398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23598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16214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 descr="miniTrask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095" r="-27095"/>
          <a:stretch>
            <a:fillRect/>
          </a:stretch>
        </p:blipFill>
        <p:spPr>
          <a:xfrm>
            <a:off x="-987779" y="160919"/>
            <a:ext cx="11505857" cy="6327777"/>
          </a:xfrm>
        </p:spPr>
      </p:pic>
    </p:spTree>
    <p:extLst>
      <p:ext uri="{BB962C8B-B14F-4D97-AF65-F5344CB8AC3E}">
        <p14:creationId xmlns:p14="http://schemas.microsoft.com/office/powerpoint/2010/main" val="16292478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126" y="328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Perceptron (Wikipedia)</a:t>
            </a:r>
            <a:endParaRPr lang="en-US" dirty="0"/>
          </a:p>
        </p:txBody>
      </p:sp>
      <p:pic>
        <p:nvPicPr>
          <p:cNvPr id="4" name="Content Placeholder 3" descr="perceptronDefWiki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78" r="-13654"/>
          <a:stretch/>
        </p:blipFill>
        <p:spPr>
          <a:xfrm>
            <a:off x="457200" y="1151321"/>
            <a:ext cx="8229600" cy="5706286"/>
          </a:xfrm>
        </p:spPr>
      </p:pic>
      <p:sp>
        <p:nvSpPr>
          <p:cNvPr id="5" name="TextBox 4"/>
          <p:cNvSpPr txBox="1"/>
          <p:nvPr/>
        </p:nvSpPr>
        <p:spPr>
          <a:xfrm>
            <a:off x="4083650" y="6076353"/>
            <a:ext cx="3698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Name was coined by Rosenblatt 1957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36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Perceptron, a good graphic</a:t>
            </a:r>
            <a:endParaRPr lang="en-US" dirty="0"/>
          </a:p>
        </p:txBody>
      </p:sp>
      <p:pic>
        <p:nvPicPr>
          <p:cNvPr id="4" name="PerceptronGood.png" descr="/Users/gfrancis/Desktop/xorLecture/PerceptronGood.png"/>
          <p:cNvPicPr>
            <a:picLocks noGrp="1" noChangeAspect="1"/>
          </p:cNvPicPr>
          <p:nvPr>
            <p:ph idx="1"/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" r="19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43480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Another good figure (Wikipedia)</a:t>
            </a:r>
            <a:endParaRPr lang="en-US" dirty="0"/>
          </a:p>
        </p:txBody>
      </p:sp>
      <p:pic>
        <p:nvPicPr>
          <p:cNvPr id="4" name="Content Placeholder 3" descr="wikipediaPerceptr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45" r="-22645"/>
          <a:stretch>
            <a:fillRect/>
          </a:stretch>
        </p:blipFill>
        <p:spPr>
          <a:xfrm>
            <a:off x="457200" y="1927909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525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Perceptron, a bad figure</a:t>
            </a:r>
            <a:endParaRPr lang="en-US" dirty="0"/>
          </a:p>
        </p:txBody>
      </p:sp>
      <p:pic>
        <p:nvPicPr>
          <p:cNvPr id="4" name="Content Placeholder 3" descr="PerceptronBad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51" r="-1851"/>
          <a:stretch>
            <a:fillRect/>
          </a:stretch>
        </p:blipFill>
        <p:spPr>
          <a:xfrm>
            <a:off x="457200" y="1832326"/>
            <a:ext cx="8229600" cy="5025674"/>
          </a:xfrm>
        </p:spPr>
      </p:pic>
    </p:spTree>
    <p:extLst>
      <p:ext uri="{BB962C8B-B14F-4D97-AF65-F5344CB8AC3E}">
        <p14:creationId xmlns:p14="http://schemas.microsoft.com/office/powerpoint/2010/main" val="694320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Cover of </a:t>
            </a:r>
            <a:r>
              <a:rPr lang="en-US" dirty="0" err="1" smtClean="0"/>
              <a:t>Minsky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Papert</a:t>
            </a:r>
            <a:r>
              <a:rPr lang="en-US" dirty="0" smtClean="0"/>
              <a:t> “</a:t>
            </a:r>
            <a:r>
              <a:rPr lang="en-US" dirty="0" err="1" smtClean="0"/>
              <a:t>Perceptrons</a:t>
            </a:r>
            <a:r>
              <a:rPr lang="en-US" dirty="0" smtClean="0"/>
              <a:t>”</a:t>
            </a:r>
            <a:br>
              <a:rPr lang="en-US" dirty="0" smtClean="0"/>
            </a:br>
            <a:r>
              <a:rPr lang="en-US" dirty="0" smtClean="0"/>
              <a:t>1969, 1987</a:t>
            </a:r>
            <a:endParaRPr lang="en-US" dirty="0"/>
          </a:p>
        </p:txBody>
      </p:sp>
      <p:pic>
        <p:nvPicPr>
          <p:cNvPr id="4" name="Content Placeholder 3" descr="coverMinskiPapert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64" t="-1227" r="24188" b="33831"/>
          <a:stretch/>
        </p:blipFill>
        <p:spPr>
          <a:xfrm>
            <a:off x="-235372" y="2231925"/>
            <a:ext cx="9379372" cy="4384950"/>
          </a:xfrm>
        </p:spPr>
      </p:pic>
    </p:spTree>
    <p:extLst>
      <p:ext uri="{BB962C8B-B14F-4D97-AF65-F5344CB8AC3E}">
        <p14:creationId xmlns:p14="http://schemas.microsoft.com/office/powerpoint/2010/main" val="3642597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Papert</a:t>
            </a:r>
            <a:r>
              <a:rPr lang="en-US" dirty="0" smtClean="0"/>
              <a:t>: </a:t>
            </a:r>
            <a:r>
              <a:rPr lang="en-US" dirty="0" err="1" smtClean="0"/>
              <a:t>Perceptrons</a:t>
            </a:r>
            <a:r>
              <a:rPr lang="en-US" dirty="0" smtClean="0"/>
              <a:t> can’t learn XOR</a:t>
            </a:r>
            <a:endParaRPr lang="en-US" dirty="0"/>
          </a:p>
        </p:txBody>
      </p:sp>
      <p:pic>
        <p:nvPicPr>
          <p:cNvPr id="4" name="Content Placeholder 3" descr="Boolean Fcn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336" r="-15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94045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XOR-Affair (Wikipedia)</a:t>
            </a:r>
            <a:endParaRPr lang="en-US" dirty="0"/>
          </a:p>
        </p:txBody>
      </p:sp>
      <p:pic>
        <p:nvPicPr>
          <p:cNvPr id="4" name="Content Placeholder 3" descr="theXORaffairWiki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2" b="525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5909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It’s never that simple (</a:t>
            </a:r>
            <a:r>
              <a:rPr lang="en-US" dirty="0" err="1" smtClean="0"/>
              <a:t>Stackoverflow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 descr="controversy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115" b="-12115"/>
          <a:stretch>
            <a:fillRect/>
          </a:stretch>
        </p:blipFill>
        <p:spPr>
          <a:xfrm>
            <a:off x="294424" y="961511"/>
            <a:ext cx="8528036" cy="5912564"/>
          </a:xfrm>
        </p:spPr>
      </p:pic>
    </p:spTree>
    <p:extLst>
      <p:ext uri="{BB962C8B-B14F-4D97-AF65-F5344CB8AC3E}">
        <p14:creationId xmlns:p14="http://schemas.microsoft.com/office/powerpoint/2010/main" val="55133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219</Words>
  <Application>Microsoft Macintosh PowerPoint</Application>
  <PresentationFormat>On-screen Show (4:3)</PresentationFormat>
  <Paragraphs>31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Guest Lecture:  XOR Neural Nets</vt:lpstr>
      <vt:lpstr>Perceptron (Wikipedia)</vt:lpstr>
      <vt:lpstr>Perceptron, a good graphic</vt:lpstr>
      <vt:lpstr>Another good figure (Wikipedia)</vt:lpstr>
      <vt:lpstr>Perceptron, a bad figure</vt:lpstr>
      <vt:lpstr>Cover of Minsky &amp; Papert “Perceptrons” 1969, 1987</vt:lpstr>
      <vt:lpstr>Papert: Perceptrons can’t learn XOR</vt:lpstr>
      <vt:lpstr>The XOR-Affair (Wikipedia)</vt:lpstr>
      <vt:lpstr>It’s never that simple (Stackoverflow)</vt:lpstr>
      <vt:lpstr>Controversy  (ai.stackexchange.com)</vt:lpstr>
      <vt:lpstr>Rumelhart, Hart,  MacClelland 1986  (End of the Controversy)</vt:lpstr>
      <vt:lpstr>Not a Perceptron </vt:lpstr>
      <vt:lpstr>Andrew Trask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George</dc:creator>
  <cp:lastModifiedBy>George</cp:lastModifiedBy>
  <cp:revision>15</cp:revision>
  <dcterms:created xsi:type="dcterms:W3CDTF">2018-10-18T16:00:57Z</dcterms:created>
  <dcterms:modified xsi:type="dcterms:W3CDTF">2018-10-19T16:08:56Z</dcterms:modified>
</cp:coreProperties>
</file>