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jo Venkat Nutalapat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57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08T17:33:55.354" idx="1">
    <p:pos x="6000" y="0"/>
    <p:text>not entirely sure on boundaries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5214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/3-7643-7551-5" TargetMode="External"/><Relationship Id="rId4" Type="http://schemas.openxmlformats.org/officeDocument/2006/relationships/hyperlink" Target="https://en.wikipedia.org/wiki/International_Standard_Book_Number" TargetMode="External"/><Relationship Id="rId5" Type="http://schemas.openxmlformats.org/officeDocument/2006/relationships/hyperlink" Target="https://en.wikipedia.org/wiki/Special:BookSources/978-3-7643-7551-5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quasicrystal_5fold-lar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675" y="285750"/>
            <a:ext cx="44386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highlight>
                  <a:srgbClr val="FF9900"/>
                </a:highlight>
              </a:rPr>
              <a:t>Explorations in Experimental Mathematics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68225" y="31261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9900"/>
                </a:highlight>
              </a:rPr>
              <a:t>Tejo, Pranav, Manting, Sung Jib, Lisa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Demonstration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Sample altitudes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a= .2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a= .45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a= .77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a=.96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a=1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 Together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6" name="Shape 126" descr="LogisticCobwebChao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425" y="983475"/>
            <a:ext cx="4255450" cy="390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11700" y="1152475"/>
            <a:ext cx="3753600" cy="332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The graph on the right show all the behaviors as the altitude, a,  goes from .25 to 1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Note that r = 4*a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Stability of 2D Quasicrystals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Using computer animations, we can apply the experimental mathematics approach to analyze the rigidity of Quasicrystals in 2D and 3D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Wester 2D game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Wobble.html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Wester 2D Game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Using the theorems of Wester, Baglivo, and Graver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Bracing the the rhombi corresponding to the edges of the spanning, connected subgraph makes it rigid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Proof of the 2D case</a:t>
            </a:r>
          </a:p>
        </p:txBody>
      </p:sp>
      <p:pic>
        <p:nvPicPr>
          <p:cNvPr id="140" name="Shape 140" descr="wester2dSolu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3374" y="2338850"/>
            <a:ext cx="5092376" cy="261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311700" y="3056373"/>
            <a:ext cx="2662800" cy="188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 dirty="0"/>
              <a:t>The following is a possible solution for rigidity of the carpet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1800" dirty="0"/>
              <a:t>Note the corresponding graph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 descr="Screenshot (47).png"/>
          <p:cNvPicPr preferRelativeResize="0"/>
          <p:nvPr/>
        </p:nvPicPr>
        <p:blipFill rotWithShape="1">
          <a:blip r:embed="rId3">
            <a:alphaModFix/>
          </a:blip>
          <a:srcRect l="37088" t="24426" r="42538" b="44863"/>
          <a:stretch/>
        </p:blipFill>
        <p:spPr>
          <a:xfrm>
            <a:off x="3586675" y="2044899"/>
            <a:ext cx="3758702" cy="318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Wobble.html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1438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Use this program to extend theorems for the 2D case to the 3D case for blocks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Eventually plan to extend the 3D grid to a 3D rhombic cluster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More complex shifts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Using :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Tunnel conjecture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Shadow conjecture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Bibliography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SzPct val="100000"/>
            </a:pPr>
            <a:r>
              <a:rPr lang="en" sz="1200">
                <a:solidFill>
                  <a:srgbClr val="333333"/>
                </a:solidFill>
              </a:rPr>
              <a:t>"Experimental Mathematics." </a:t>
            </a:r>
            <a:r>
              <a:rPr lang="en" sz="1200" i="1">
                <a:solidFill>
                  <a:srgbClr val="333333"/>
                </a:solidFill>
              </a:rPr>
              <a:t>Experimental Mathematics -- from Wolfram MathWorld</a:t>
            </a:r>
            <a:r>
              <a:rPr lang="en" sz="1200">
                <a:solidFill>
                  <a:srgbClr val="333333"/>
                </a:solidFill>
              </a:rPr>
              <a:t>. N.p., n.d. Web. 08 Mar. 2017.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en" sz="1200">
                <a:solidFill>
                  <a:srgbClr val="333333"/>
                </a:solidFill>
              </a:rPr>
              <a:t>"Cobweb plot." </a:t>
            </a:r>
            <a:r>
              <a:rPr lang="en" sz="1200" i="1">
                <a:solidFill>
                  <a:srgbClr val="333333"/>
                </a:solidFill>
              </a:rPr>
              <a:t>Wikipedia</a:t>
            </a:r>
            <a:r>
              <a:rPr lang="en" sz="1200">
                <a:solidFill>
                  <a:srgbClr val="333333"/>
                </a:solidFill>
              </a:rPr>
              <a:t>. Wikimedia Foundation, 18 Feb. 2017. Web. 08 Mar. 2017.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</a:rPr>
              <a:t> Stoop, Ruedi; Steeb, Willi-Hans (2006). </a:t>
            </a:r>
            <a:r>
              <a:rPr lang="en" sz="1200" i="1">
                <a:solidFill>
                  <a:srgbClr val="663366"/>
                </a:solidFill>
                <a:highlight>
                  <a:srgbClr val="FFFFFF"/>
                </a:highlight>
                <a:hlinkClick r:id="rId3"/>
              </a:rPr>
              <a:t>Berechenbares Chaos in dynamischen Systemen</a:t>
            </a:r>
            <a:r>
              <a:rPr lang="en" sz="1200">
                <a:solidFill>
                  <a:srgbClr val="663366"/>
                </a:solidFill>
                <a:highlight>
                  <a:srgbClr val="FFFFFF"/>
                </a:highlight>
                <a:hlinkClick r:id="rId3"/>
              </a:rPr>
              <a:t>[</a:t>
            </a:r>
            <a:r>
              <a:rPr lang="en" sz="1200" i="1">
                <a:solidFill>
                  <a:srgbClr val="663366"/>
                </a:solidFill>
                <a:highlight>
                  <a:srgbClr val="FFFFFF"/>
                </a:highlight>
                <a:hlinkClick r:id="rId3"/>
              </a:rPr>
              <a:t>Computable Chaos in dynamic systems</a:t>
            </a:r>
            <a:r>
              <a:rPr lang="en" sz="1200">
                <a:solidFill>
                  <a:srgbClr val="663366"/>
                </a:solidFill>
                <a:highlight>
                  <a:srgbClr val="FFFFFF"/>
                </a:highlight>
                <a:hlinkClick r:id="rId3"/>
              </a:rPr>
              <a:t>]</a:t>
            </a: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</a:rPr>
              <a:t> (in German). Birkhäuser Basel. p. 8. </a:t>
            </a:r>
            <a:r>
              <a:rPr lang="en" sz="1200">
                <a:solidFill>
                  <a:srgbClr val="0B0080"/>
                </a:solidFill>
                <a:highlight>
                  <a:srgbClr val="FFFFFF"/>
                </a:highlight>
                <a:hlinkClick r:id="rId4"/>
              </a:rPr>
              <a:t>ISBN</a:t>
            </a: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</a:rPr>
              <a:t> </a:t>
            </a:r>
            <a:r>
              <a:rPr lang="en" sz="1200">
                <a:solidFill>
                  <a:srgbClr val="0B0080"/>
                </a:solidFill>
                <a:highlight>
                  <a:srgbClr val="FFFFFF"/>
                </a:highlight>
                <a:hlinkClick r:id="rId5"/>
              </a:rPr>
              <a:t>978-3-7643-7551-5</a:t>
            </a: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</a:rPr>
              <a:t>.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</a:rPr>
              <a:t>Stoop, Ruedi; Steeb, Willi-Hans (2006). </a:t>
            </a:r>
            <a:r>
              <a:rPr lang="en" sz="1200" i="1">
                <a:solidFill>
                  <a:srgbClr val="663366"/>
                </a:solidFill>
                <a:hlinkClick r:id="rId3"/>
              </a:rPr>
              <a:t>Berechenbares Chaos in dynamischen Systemen</a:t>
            </a:r>
            <a:r>
              <a:rPr lang="en" sz="1200">
                <a:solidFill>
                  <a:srgbClr val="663366"/>
                </a:solidFill>
                <a:hlinkClick r:id="rId3"/>
              </a:rPr>
              <a:t>[</a:t>
            </a:r>
            <a:r>
              <a:rPr lang="en" sz="1200" i="1">
                <a:solidFill>
                  <a:srgbClr val="663366"/>
                </a:solidFill>
                <a:hlinkClick r:id="rId3"/>
              </a:rPr>
              <a:t>Computable Chaos in dynamic systems</a:t>
            </a:r>
            <a:r>
              <a:rPr lang="en" sz="1200">
                <a:solidFill>
                  <a:srgbClr val="663366"/>
                </a:solidFill>
                <a:hlinkClick r:id="rId3"/>
              </a:rPr>
              <a:t>]</a:t>
            </a: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</a:rPr>
              <a:t> (in German). Birkhäuser Basel. p. 8. </a:t>
            </a:r>
            <a:r>
              <a:rPr lang="en" sz="1200">
                <a:solidFill>
                  <a:srgbClr val="0B0080"/>
                </a:solidFill>
                <a:highlight>
                  <a:srgbClr val="FFFFFF"/>
                </a:highlight>
                <a:hlinkClick r:id="rId4"/>
              </a:rPr>
              <a:t>ISBN</a:t>
            </a: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</a:rPr>
              <a:t> </a:t>
            </a:r>
            <a:r>
              <a:rPr lang="en" sz="1200">
                <a:solidFill>
                  <a:srgbClr val="0B0080"/>
                </a:solidFill>
                <a:highlight>
                  <a:srgbClr val="FFFFFF"/>
                </a:highlight>
                <a:hlinkClick r:id="rId5"/>
              </a:rPr>
              <a:t>978-3-7643-7551-5</a:t>
            </a: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</a:rPr>
              <a:t>.</a:t>
            </a:r>
          </a:p>
          <a:p>
            <a:pPr marL="457200" lvl="0" indent="-304800" rtl="0">
              <a:spcBef>
                <a:spcPts val="0"/>
              </a:spcBef>
              <a:buClr>
                <a:srgbClr val="252525"/>
              </a:buClr>
              <a:buSzPct val="100000"/>
            </a:pP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</a:rPr>
              <a:t>Wobble.html: </a:t>
            </a:r>
            <a:r>
              <a:rPr lang="en" sz="1100" b="1">
                <a:solidFill>
                  <a:schemeClr val="dk1"/>
                </a:solidFill>
              </a:rPr>
              <a:t>IGL team: Dan Pugliese, Chong Han, Joe Zeller, Zach Miksis ; Mentors: George Francis, Eliana Duarte </a:t>
            </a:r>
          </a:p>
          <a:p>
            <a:pPr marL="457200" lvl="0" indent="-304800" rtl="0">
              <a:spcBef>
                <a:spcPts val="0"/>
              </a:spcBef>
              <a:buClr>
                <a:srgbClr val="252525"/>
              </a:buClr>
              <a:buSzPct val="100000"/>
            </a:pP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</a:rPr>
              <a:t>Wester game: </a:t>
            </a:r>
            <a:r>
              <a:rPr lang="en" sz="1100" b="1">
                <a:solidFill>
                  <a:schemeClr val="dk1"/>
                </a:solidFill>
              </a:rPr>
              <a:t>IGL team: Chong Han, Alec Mori, Dan Publiese, Joe Zeller, Zach Miksis ;Mentors: Eliana Duarte, George Francis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Mathematics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“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Experimental mathematics is an approach in which computation is used to investigate mathematical structures and identify their fundamental properties and patterns”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For this project, python code was developed to explore cobweb plots of the logistic chaos equation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Logistic chaos equation: y=4*a*(1-x)*x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Process of Coding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Our group attended Stefan Klajbor’s Python workshop, which taught us the basics to code this program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We have python versions using the TkInter and Turtle libraries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A Javascript version is being developed by our group as well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Cobweb plots AKA Verhulst Diagram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43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Shows the behavior of chaotic orbits in dynamical systems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A cobweb plot repeats the following steps during each iteration:</a:t>
            </a:r>
          </a:p>
        </p:txBody>
      </p:sp>
      <p:pic>
        <p:nvPicPr>
          <p:cNvPr id="75" name="Shape 75" descr="CobwebConstructio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882" y="2088353"/>
            <a:ext cx="3987418" cy="300144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458375" y="1877325"/>
            <a:ext cx="3989100" cy="29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lvl="0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Find a starting point on the curve  (x,f(x) )</a:t>
            </a:r>
          </a:p>
          <a:p>
            <a:pPr marL="914400" lvl="0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Plot a horizontal line from this point to the diagonal line y=x</a:t>
            </a:r>
          </a:p>
          <a:p>
            <a:pPr marL="1371600" lvl="1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 sz="1300">
                <a:solidFill>
                  <a:schemeClr val="dk1"/>
                </a:solidFill>
              </a:rPr>
              <a:t>The coordinates of this point are ( f(x), f(x) )</a:t>
            </a:r>
          </a:p>
          <a:p>
            <a:pPr marL="914400" lvl="0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Plot a vertical line from this point to the curve</a:t>
            </a:r>
          </a:p>
          <a:p>
            <a:pPr marL="1371600" lvl="1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 sz="1300">
                <a:solidFill>
                  <a:schemeClr val="dk1"/>
                </a:solidFill>
              </a:rPr>
              <a:t>The coordinates of this point are ( f(x), f(f(x)) )</a:t>
            </a:r>
          </a:p>
          <a:p>
            <a:pPr marL="914400" lvl="0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The next iteration begins from this point on the curve</a:t>
            </a:r>
          </a:p>
          <a:p>
            <a:pPr lvl="0">
              <a:spcBef>
                <a:spcPts val="0"/>
              </a:spcBef>
              <a:buNone/>
            </a:pP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Behaviors of Cobweb Plot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Using Experimental Mathematics, we looked into the behaviors of the cobweb plot with the function:  y=4*a*(1-x)*x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Using this approach, we have discovered four distinct behaviors: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 b="1" dirty="0">
                <a:solidFill>
                  <a:srgbClr val="000000"/>
                </a:solidFill>
              </a:rPr>
              <a:t>a&lt;.25</a:t>
            </a:r>
            <a:r>
              <a:rPr lang="en" dirty="0">
                <a:solidFill>
                  <a:srgbClr val="000000"/>
                </a:solidFill>
              </a:rPr>
              <a:t> : graph dies (converges to 0)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 b="1" dirty="0">
                <a:solidFill>
                  <a:srgbClr val="000000"/>
                </a:solidFill>
              </a:rPr>
              <a:t>.25&lt;a&lt;.5</a:t>
            </a:r>
            <a:r>
              <a:rPr lang="en" dirty="0">
                <a:solidFill>
                  <a:srgbClr val="000000"/>
                </a:solidFill>
              </a:rPr>
              <a:t>: converges to nonzero point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 b="1" dirty="0">
                <a:solidFill>
                  <a:srgbClr val="000000"/>
                </a:solidFill>
              </a:rPr>
              <a:t>a&gt;.5</a:t>
            </a:r>
            <a:r>
              <a:rPr lang="en" dirty="0">
                <a:solidFill>
                  <a:srgbClr val="000000"/>
                </a:solidFill>
              </a:rPr>
              <a:t>:</a:t>
            </a:r>
          </a:p>
          <a:p>
            <a:pPr marL="1371600" lvl="2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.5&lt;a&lt;.96: Period 2</a:t>
            </a:r>
          </a:p>
          <a:p>
            <a:pPr marL="1371600" lvl="2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a= .96: Period 3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 b="1" dirty="0">
                <a:solidFill>
                  <a:srgbClr val="000000"/>
                </a:solidFill>
              </a:rPr>
              <a:t>a&gt; .96</a:t>
            </a:r>
            <a:r>
              <a:rPr lang="en" dirty="0">
                <a:solidFill>
                  <a:srgbClr val="000000"/>
                </a:solidFill>
              </a:rPr>
              <a:t>: Chaotic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Behavior 1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a&lt;.25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The graph converges to 0 for altitudes of these values</a:t>
            </a:r>
          </a:p>
        </p:txBody>
      </p:sp>
      <p:pic>
        <p:nvPicPr>
          <p:cNvPr id="89" name="Shape 89" descr="b1.png"/>
          <p:cNvPicPr preferRelativeResize="0"/>
          <p:nvPr/>
        </p:nvPicPr>
        <p:blipFill rotWithShape="1">
          <a:blip r:embed="rId3">
            <a:alphaModFix/>
          </a:blip>
          <a:srcRect l="6674" t="15158" r="39545" b="13540"/>
          <a:stretch/>
        </p:blipFill>
        <p:spPr>
          <a:xfrm>
            <a:off x="4815100" y="1915200"/>
            <a:ext cx="4328899" cy="3228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Behavior 2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.25&lt;a&lt;.5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graph converges to a single, nonzero point for altitudes of this value</a:t>
            </a:r>
          </a:p>
        </p:txBody>
      </p:sp>
      <p:pic>
        <p:nvPicPr>
          <p:cNvPr id="96" name="Shape 96" descr="b2.png"/>
          <p:cNvPicPr preferRelativeResize="0"/>
          <p:nvPr/>
        </p:nvPicPr>
        <p:blipFill rotWithShape="1">
          <a:blip r:embed="rId3">
            <a:alphaModFix/>
          </a:blip>
          <a:srcRect l="8661" t="13492" r="33283" b="14776"/>
          <a:stretch/>
        </p:blipFill>
        <p:spPr>
          <a:xfrm>
            <a:off x="4596668" y="2189259"/>
            <a:ext cx="4140005" cy="2800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21475" y="166013"/>
            <a:ext cx="2188246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Behavior 3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91791" y="738712"/>
            <a:ext cx="8263998" cy="171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.5&lt;a&lt;.96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The graph is multi-period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Sharkovsky’s Theorem: if a continuous real function has a periodic point with period 3, then there is a periodic point of period n for every integer n.</a:t>
            </a:r>
          </a:p>
        </p:txBody>
      </p:sp>
      <p:pic>
        <p:nvPicPr>
          <p:cNvPr id="103" name="Shape 103" descr="b3.1.png"/>
          <p:cNvPicPr preferRelativeResize="0"/>
          <p:nvPr/>
        </p:nvPicPr>
        <p:blipFill rotWithShape="1">
          <a:blip r:embed="rId3">
            <a:alphaModFix/>
          </a:blip>
          <a:srcRect l="8543" t="13340" r="34041" b="14587"/>
          <a:stretch/>
        </p:blipFill>
        <p:spPr>
          <a:xfrm>
            <a:off x="742318" y="2486811"/>
            <a:ext cx="3445224" cy="24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 descr="b3.2.png"/>
          <p:cNvPicPr preferRelativeResize="0"/>
          <p:nvPr/>
        </p:nvPicPr>
        <p:blipFill rotWithShape="1">
          <a:blip r:embed="rId4">
            <a:alphaModFix/>
          </a:blip>
          <a:srcRect l="8582" t="13072" r="33780" b="15452"/>
          <a:stretch/>
        </p:blipFill>
        <p:spPr>
          <a:xfrm>
            <a:off x="5110565" y="2529833"/>
            <a:ext cx="3445224" cy="2403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891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Behavior 4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703542"/>
            <a:ext cx="8520600" cy="16822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For altitudes greater than 0.96 (a&gt;0.96) the cobweb plot does not converge to any number of points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The graphs below show how after many iterations, the cobweb plot displays chaotic behavior by filling the visible portion of the graph</a:t>
            </a:r>
          </a:p>
        </p:txBody>
      </p:sp>
      <p:pic>
        <p:nvPicPr>
          <p:cNvPr id="111" name="Shape 111" descr="AllertonChaotic.png"/>
          <p:cNvPicPr preferRelativeResize="0"/>
          <p:nvPr/>
        </p:nvPicPr>
        <p:blipFill rotWithShape="1">
          <a:blip r:embed="rId3">
            <a:alphaModFix/>
          </a:blip>
          <a:srcRect l="25129" t="18204" r="24550" b="9152"/>
          <a:stretch/>
        </p:blipFill>
        <p:spPr>
          <a:xfrm>
            <a:off x="5914349" y="2520944"/>
            <a:ext cx="3229651" cy="262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b.crazyquilt.png"/>
          <p:cNvPicPr preferRelativeResize="0"/>
          <p:nvPr/>
        </p:nvPicPr>
        <p:blipFill rotWithShape="1">
          <a:blip r:embed="rId4">
            <a:alphaModFix/>
          </a:blip>
          <a:srcRect l="16668" t="17173" r="32107" b="11565"/>
          <a:stretch/>
        </p:blipFill>
        <p:spPr>
          <a:xfrm>
            <a:off x="0" y="2615899"/>
            <a:ext cx="3229651" cy="252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Screenshot (46).png"/>
          <p:cNvPicPr preferRelativeResize="0"/>
          <p:nvPr/>
        </p:nvPicPr>
        <p:blipFill rotWithShape="1">
          <a:blip r:embed="rId5">
            <a:alphaModFix/>
          </a:blip>
          <a:srcRect l="29907" t="20518" r="16570" b="8407"/>
          <a:stretch/>
        </p:blipFill>
        <p:spPr>
          <a:xfrm>
            <a:off x="2838375" y="2745700"/>
            <a:ext cx="3036475" cy="22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728</Words>
  <Application>Microsoft Macintosh PowerPoint</Application>
  <PresentationFormat>On-screen Show (16:9)</PresentationFormat>
  <Paragraphs>76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simple-light-2</vt:lpstr>
      <vt:lpstr>Explorations in Experimental Mathematics</vt:lpstr>
      <vt:lpstr>Experimental Mathematics</vt:lpstr>
      <vt:lpstr>Process of Coding</vt:lpstr>
      <vt:lpstr>Cobweb plots AKA Verhulst Diagram</vt:lpstr>
      <vt:lpstr>Behaviors of Cobweb Plot</vt:lpstr>
      <vt:lpstr>Behavior 1</vt:lpstr>
      <vt:lpstr>Behavior 2 </vt:lpstr>
      <vt:lpstr>Behavior 3</vt:lpstr>
      <vt:lpstr>Behavior 4</vt:lpstr>
      <vt:lpstr>Demonstration</vt:lpstr>
      <vt:lpstr>All Together</vt:lpstr>
      <vt:lpstr>Stability of 2D Quasicrystals</vt:lpstr>
      <vt:lpstr>Wester 2D Game</vt:lpstr>
      <vt:lpstr>Wobble.html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Explorations in Experimental Mathematics</dc:title>
  <cp:lastModifiedBy>George</cp:lastModifiedBy>
  <cp:revision>2</cp:revision>
  <cp:lastPrinted>2018-10-22T15:12:17Z</cp:lastPrinted>
  <dcterms:modified xsi:type="dcterms:W3CDTF">2018-10-22T15:12:40Z</dcterms:modified>
</cp:coreProperties>
</file>